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83" r:id="rId5"/>
    <p:sldId id="260" r:id="rId6"/>
    <p:sldId id="282" r:id="rId7"/>
    <p:sldId id="28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81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30C946-C8FA-4DCE-A29D-30AFA8F78764}" v="15" dt="2026-01-30T09:42:44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974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Łukasiewicz" userId="8c476f446deefe24" providerId="LiveId" clId="{E7BFFE04-A91E-493F-A53D-25A9E734CA91}"/>
    <pc:docChg chg="undo custSel addSld delSld modSld sldOrd">
      <pc:chgData name="Piotr Łukasiewicz" userId="8c476f446deefe24" providerId="LiveId" clId="{E7BFFE04-A91E-493F-A53D-25A9E734CA91}" dt="2026-01-30T09:42:49.117" v="43" actId="47"/>
      <pc:docMkLst>
        <pc:docMk/>
      </pc:docMkLst>
      <pc:sldChg chg="del">
        <pc:chgData name="Piotr Łukasiewicz" userId="8c476f446deefe24" providerId="LiveId" clId="{E7BFFE04-A91E-493F-A53D-25A9E734CA91}" dt="2026-01-30T09:42:49.117" v="43" actId="47"/>
        <pc:sldMkLst>
          <pc:docMk/>
          <pc:sldMk cId="1736592638" sldId="259"/>
        </pc:sldMkLst>
      </pc:sldChg>
      <pc:sldChg chg="modSp add del mod setBg">
        <pc:chgData name="Piotr Łukasiewicz" userId="8c476f446deefe24" providerId="LiveId" clId="{E7BFFE04-A91E-493F-A53D-25A9E734CA91}" dt="2026-01-30T09:42:34.949" v="40" actId="27636"/>
        <pc:sldMkLst>
          <pc:docMk/>
          <pc:sldMk cId="2684065473" sldId="260"/>
        </pc:sldMkLst>
        <pc:spChg chg="mod">
          <ac:chgData name="Piotr Łukasiewicz" userId="8c476f446deefe24" providerId="LiveId" clId="{E7BFFE04-A91E-493F-A53D-25A9E734CA91}" dt="2026-01-30T09:42:34.949" v="40" actId="27636"/>
          <ac:spMkLst>
            <pc:docMk/>
            <pc:sldMk cId="2684065473" sldId="260"/>
            <ac:spMk id="3" creationId="{81D85775-6610-6F0D-394A-C176D5C98F44}"/>
          </ac:spMkLst>
        </pc:spChg>
      </pc:sldChg>
      <pc:sldChg chg="addSp delSp add del setBg delDesignElem">
        <pc:chgData name="Piotr Łukasiewicz" userId="8c476f446deefe24" providerId="LiveId" clId="{E7BFFE04-A91E-493F-A53D-25A9E734CA91}" dt="2026-01-30T09:41:54.101" v="38" actId="47"/>
        <pc:sldMkLst>
          <pc:docMk/>
          <pc:sldMk cId="274979240" sldId="261"/>
        </pc:sldMkLst>
        <pc:picChg chg="add del">
          <ac:chgData name="Piotr Łukasiewicz" userId="8c476f446deefe24" providerId="LiveId" clId="{E7BFFE04-A91E-493F-A53D-25A9E734CA91}" dt="2026-01-30T09:41:26.608" v="36"/>
          <ac:picMkLst>
            <pc:docMk/>
            <pc:sldMk cId="274979240" sldId="261"/>
            <ac:picMk id="3085" creationId="{E0BE7827-5B1A-4F37-BF70-19F7C5C6BDEB}"/>
          </ac:picMkLst>
        </pc:picChg>
      </pc:sldChg>
      <pc:sldChg chg="add del setBg">
        <pc:chgData name="Piotr Łukasiewicz" userId="8c476f446deefe24" providerId="LiveId" clId="{E7BFFE04-A91E-493F-A53D-25A9E734CA91}" dt="2026-01-30T09:40:49.384" v="25"/>
        <pc:sldMkLst>
          <pc:docMk/>
          <pc:sldMk cId="1180632053" sldId="262"/>
        </pc:sldMkLst>
      </pc:sldChg>
      <pc:sldChg chg="modSp add del mod setBg">
        <pc:chgData name="Piotr Łukasiewicz" userId="8c476f446deefe24" providerId="LiveId" clId="{E7BFFE04-A91E-493F-A53D-25A9E734CA91}" dt="2026-01-30T09:40:38.755" v="23" actId="27636"/>
        <pc:sldMkLst>
          <pc:docMk/>
          <pc:sldMk cId="125378727" sldId="263"/>
        </pc:sldMkLst>
        <pc:spChg chg="mod">
          <ac:chgData name="Piotr Łukasiewicz" userId="8c476f446deefe24" providerId="LiveId" clId="{E7BFFE04-A91E-493F-A53D-25A9E734CA91}" dt="2026-01-30T09:40:38.755" v="23" actId="27636"/>
          <ac:spMkLst>
            <pc:docMk/>
            <pc:sldMk cId="125378727" sldId="263"/>
            <ac:spMk id="3" creationId="{9C680284-9F72-8FF0-95E2-D19B3A91FDD4}"/>
          </ac:spMkLst>
        </pc:spChg>
      </pc:sldChg>
      <pc:sldChg chg="modSp add del mod setBg">
        <pc:chgData name="Piotr Łukasiewicz" userId="8c476f446deefe24" providerId="LiveId" clId="{E7BFFE04-A91E-493F-A53D-25A9E734CA91}" dt="2026-01-30T09:40:31.225" v="20" actId="27636"/>
        <pc:sldMkLst>
          <pc:docMk/>
          <pc:sldMk cId="3844983120" sldId="264"/>
        </pc:sldMkLst>
        <pc:spChg chg="mod">
          <ac:chgData name="Piotr Łukasiewicz" userId="8c476f446deefe24" providerId="LiveId" clId="{E7BFFE04-A91E-493F-A53D-25A9E734CA91}" dt="2026-01-30T09:40:31.225" v="20" actId="27636"/>
          <ac:spMkLst>
            <pc:docMk/>
            <pc:sldMk cId="3844983120" sldId="264"/>
            <ac:spMk id="3" creationId="{C6649858-4314-F3F4-E9BE-A20AF95EA48F}"/>
          </ac:spMkLst>
        </pc:spChg>
      </pc:sldChg>
      <pc:sldChg chg="modSp add del mod setBg">
        <pc:chgData name="Piotr Łukasiewicz" userId="8c476f446deefe24" providerId="LiveId" clId="{E7BFFE04-A91E-493F-A53D-25A9E734CA91}" dt="2026-01-30T09:40:23.769" v="17" actId="27636"/>
        <pc:sldMkLst>
          <pc:docMk/>
          <pc:sldMk cId="1844531826" sldId="265"/>
        </pc:sldMkLst>
        <pc:spChg chg="mod">
          <ac:chgData name="Piotr Łukasiewicz" userId="8c476f446deefe24" providerId="LiveId" clId="{E7BFFE04-A91E-493F-A53D-25A9E734CA91}" dt="2026-01-30T09:40:23.769" v="17" actId="27636"/>
          <ac:spMkLst>
            <pc:docMk/>
            <pc:sldMk cId="1844531826" sldId="265"/>
            <ac:spMk id="3" creationId="{6037FE10-B66C-8BD6-61BB-5B0A402BBDFD}"/>
          </ac:spMkLst>
        </pc:spChg>
      </pc:sldChg>
      <pc:sldChg chg="modSp add del mod setBg">
        <pc:chgData name="Piotr Łukasiewicz" userId="8c476f446deefe24" providerId="LiveId" clId="{E7BFFE04-A91E-493F-A53D-25A9E734CA91}" dt="2026-01-30T09:40:17.068" v="14" actId="27636"/>
        <pc:sldMkLst>
          <pc:docMk/>
          <pc:sldMk cId="1862480875" sldId="266"/>
        </pc:sldMkLst>
        <pc:spChg chg="mod">
          <ac:chgData name="Piotr Łukasiewicz" userId="8c476f446deefe24" providerId="LiveId" clId="{E7BFFE04-A91E-493F-A53D-25A9E734CA91}" dt="2026-01-30T09:40:17.068" v="14" actId="27636"/>
          <ac:spMkLst>
            <pc:docMk/>
            <pc:sldMk cId="1862480875" sldId="266"/>
            <ac:spMk id="3" creationId="{4F08508F-5573-0F06-484E-E8D96CBD2FFF}"/>
          </ac:spMkLst>
        </pc:spChg>
      </pc:sldChg>
      <pc:sldChg chg="delSp add del setBg delDesignElem">
        <pc:chgData name="Piotr Łukasiewicz" userId="8c476f446deefe24" providerId="LiveId" clId="{E7BFFE04-A91E-493F-A53D-25A9E734CA91}" dt="2026-01-30T09:40:08.595" v="11"/>
        <pc:sldMkLst>
          <pc:docMk/>
          <pc:sldMk cId="3185486143" sldId="267"/>
        </pc:sldMkLst>
        <pc:picChg chg="del">
          <ac:chgData name="Piotr Łukasiewicz" userId="8c476f446deefe24" providerId="LiveId" clId="{E7BFFE04-A91E-493F-A53D-25A9E734CA91}" dt="2026-01-30T09:40:08.595" v="11"/>
          <ac:picMkLst>
            <pc:docMk/>
            <pc:sldMk cId="3185486143" sldId="267"/>
            <ac:picMk id="10" creationId="{C115FFBB-C8EA-4BA2-A5DD-FE37795051B2}"/>
          </ac:picMkLst>
        </pc:picChg>
      </pc:sldChg>
      <pc:sldChg chg="add del setBg">
        <pc:chgData name="Piotr Łukasiewicz" userId="8c476f446deefe24" providerId="LiveId" clId="{E7BFFE04-A91E-493F-A53D-25A9E734CA91}" dt="2026-01-30T09:39:58.512" v="8"/>
        <pc:sldMkLst>
          <pc:docMk/>
          <pc:sldMk cId="2148659798" sldId="268"/>
        </pc:sldMkLst>
      </pc:sldChg>
      <pc:sldChg chg="add del ord setBg">
        <pc:chgData name="Piotr Łukasiewicz" userId="8c476f446deefe24" providerId="LiveId" clId="{E7BFFE04-A91E-493F-A53D-25A9E734CA91}" dt="2026-01-30T09:39:46.675" v="6"/>
        <pc:sldMkLst>
          <pc:docMk/>
          <pc:sldMk cId="3153081398" sldId="269"/>
        </pc:sldMkLst>
      </pc:sldChg>
      <pc:sldChg chg="del">
        <pc:chgData name="Piotr Łukasiewicz" userId="8c476f446deefe24" providerId="LiveId" clId="{E7BFFE04-A91E-493F-A53D-25A9E734CA91}" dt="2026-01-30T09:39:36.607" v="2" actId="47"/>
        <pc:sldMkLst>
          <pc:docMk/>
          <pc:sldMk cId="785617437" sldId="270"/>
        </pc:sldMkLst>
      </pc:sldChg>
      <pc:sldChg chg="add del setBg">
        <pc:chgData name="Piotr Łukasiewicz" userId="8c476f446deefe24" providerId="LiveId" clId="{E7BFFE04-A91E-493F-A53D-25A9E734CA91}" dt="2026-01-30T09:40:56.497" v="27"/>
        <pc:sldMkLst>
          <pc:docMk/>
          <pc:sldMk cId="3629214988" sldId="280"/>
        </pc:sldMkLst>
      </pc:sldChg>
      <pc:sldChg chg="modSp add mod setBg">
        <pc:chgData name="Piotr Łukasiewicz" userId="8c476f446deefe24" providerId="LiveId" clId="{E7BFFE04-A91E-493F-A53D-25A9E734CA91}" dt="2026-01-30T09:39:32.878" v="1" actId="27636"/>
        <pc:sldMkLst>
          <pc:docMk/>
          <pc:sldMk cId="1455477151" sldId="281"/>
        </pc:sldMkLst>
        <pc:spChg chg="mod">
          <ac:chgData name="Piotr Łukasiewicz" userId="8c476f446deefe24" providerId="LiveId" clId="{E7BFFE04-A91E-493F-A53D-25A9E734CA91}" dt="2026-01-30T09:39:32.878" v="1" actId="27636"/>
          <ac:spMkLst>
            <pc:docMk/>
            <pc:sldMk cId="1455477151" sldId="281"/>
            <ac:spMk id="2" creationId="{F22FA733-FB5B-CE90-C55F-9FAE03CE8845}"/>
          </ac:spMkLst>
        </pc:spChg>
      </pc:sldChg>
      <pc:sldChg chg="delSp add ord setBg delDesignElem">
        <pc:chgData name="Piotr Łukasiewicz" userId="8c476f446deefe24" providerId="LiveId" clId="{E7BFFE04-A91E-493F-A53D-25A9E734CA91}" dt="2026-01-30T09:41:03.962" v="32"/>
        <pc:sldMkLst>
          <pc:docMk/>
          <pc:sldMk cId="634134632" sldId="282"/>
        </pc:sldMkLst>
        <pc:picChg chg="del">
          <ac:chgData name="Piotr Łukasiewicz" userId="8c476f446deefe24" providerId="LiveId" clId="{E7BFFE04-A91E-493F-A53D-25A9E734CA91}" dt="2026-01-30T09:41:01.947" v="30"/>
          <ac:picMkLst>
            <pc:docMk/>
            <pc:sldMk cId="634134632" sldId="282"/>
            <ac:picMk id="3085" creationId="{E0BE7827-5B1A-4F37-BF70-19F7C5C6BDEB}"/>
          </ac:picMkLst>
        </pc:picChg>
      </pc:sldChg>
      <pc:sldChg chg="modSp add mod setBg">
        <pc:chgData name="Piotr Łukasiewicz" userId="8c476f446deefe24" providerId="LiveId" clId="{E7BFFE04-A91E-493F-A53D-25A9E734CA91}" dt="2026-01-30T09:42:44.987" v="42" actId="27636"/>
        <pc:sldMkLst>
          <pc:docMk/>
          <pc:sldMk cId="671550142" sldId="283"/>
        </pc:sldMkLst>
        <pc:spChg chg="mod">
          <ac:chgData name="Piotr Łukasiewicz" userId="8c476f446deefe24" providerId="LiveId" clId="{E7BFFE04-A91E-493F-A53D-25A9E734CA91}" dt="2026-01-30T09:42:44.987" v="42" actId="27636"/>
          <ac:spMkLst>
            <pc:docMk/>
            <pc:sldMk cId="671550142" sldId="283"/>
            <ac:spMk id="3" creationId="{5983C89F-F8ED-F1D0-AC2C-7D71282AFB39}"/>
          </ac:spMkLst>
        </pc:sp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64DB8A-F9DF-4160-BF4F-97A323C71740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2D85D84-6F7E-4F54-8FAF-354B8D94995D}">
      <dgm:prSet/>
      <dgm:spPr/>
      <dgm:t>
        <a:bodyPr/>
        <a:lstStyle/>
        <a:p>
          <a:r>
            <a:rPr lang="pl-PL" u="none" dirty="0"/>
            <a:t>1. Czym jest osoba ludzka w świecie genetycznej manipulacji?</a:t>
          </a:r>
          <a:endParaRPr lang="en-US" u="none" dirty="0"/>
        </a:p>
      </dgm:t>
    </dgm:pt>
    <dgm:pt modelId="{FA9F578E-5836-4AAB-9040-4F112E26D318}" type="parTrans" cxnId="{C981F914-2EF4-40E9-B840-9BC84CB2FC07}">
      <dgm:prSet/>
      <dgm:spPr/>
      <dgm:t>
        <a:bodyPr/>
        <a:lstStyle/>
        <a:p>
          <a:endParaRPr lang="en-US" u="none"/>
        </a:p>
      </dgm:t>
    </dgm:pt>
    <dgm:pt modelId="{FF3242F5-F760-409C-B2AC-0D032E81533D}" type="sibTrans" cxnId="{C981F914-2EF4-40E9-B840-9BC84CB2FC07}">
      <dgm:prSet/>
      <dgm:spPr/>
      <dgm:t>
        <a:bodyPr/>
        <a:lstStyle/>
        <a:p>
          <a:endParaRPr lang="en-US" u="none"/>
        </a:p>
      </dgm:t>
    </dgm:pt>
    <dgm:pt modelId="{97767B45-A612-42C7-AC29-E1FB402F3281}">
      <dgm:prSet/>
      <dgm:spPr/>
      <dgm:t>
        <a:bodyPr/>
        <a:lstStyle/>
        <a:p>
          <a:r>
            <a:rPr lang="pl-PL" u="none"/>
            <a:t>2. Genom i ciało: czy zmieniając część, zmieniamy człowieka?</a:t>
          </a:r>
          <a:endParaRPr lang="en-US" u="none"/>
        </a:p>
      </dgm:t>
    </dgm:pt>
    <dgm:pt modelId="{079761D8-431C-4F02-87CC-4A0070682E9B}" type="parTrans" cxnId="{BE4E4D33-736A-4B9A-9BF3-59C1DE6915B6}">
      <dgm:prSet/>
      <dgm:spPr/>
      <dgm:t>
        <a:bodyPr/>
        <a:lstStyle/>
        <a:p>
          <a:endParaRPr lang="en-US" u="none"/>
        </a:p>
      </dgm:t>
    </dgm:pt>
    <dgm:pt modelId="{E5F4DE38-2884-4941-9435-D7F98A323B7C}" type="sibTrans" cxnId="{BE4E4D33-736A-4B9A-9BF3-59C1DE6915B6}">
      <dgm:prSet/>
      <dgm:spPr/>
      <dgm:t>
        <a:bodyPr/>
        <a:lstStyle/>
        <a:p>
          <a:endParaRPr lang="en-US" u="none"/>
        </a:p>
      </dgm:t>
    </dgm:pt>
    <dgm:pt modelId="{81A8357D-7BDA-4749-898C-32FE6359735A}">
      <dgm:prSet/>
      <dgm:spPr/>
      <dgm:t>
        <a:bodyPr/>
        <a:lstStyle/>
        <a:p>
          <a:r>
            <a:rPr lang="pl-PL" u="none"/>
            <a:t>3. Świat  klonowania</a:t>
          </a:r>
          <a:endParaRPr lang="en-US" u="none"/>
        </a:p>
      </dgm:t>
    </dgm:pt>
    <dgm:pt modelId="{92EFF1DD-3206-4B39-B809-4E3FF3B3D50F}" type="parTrans" cxnId="{F3688CBF-5109-4376-9684-F6E3F113748D}">
      <dgm:prSet/>
      <dgm:spPr/>
      <dgm:t>
        <a:bodyPr/>
        <a:lstStyle/>
        <a:p>
          <a:endParaRPr lang="en-US" u="none"/>
        </a:p>
      </dgm:t>
    </dgm:pt>
    <dgm:pt modelId="{32275C81-0D9D-44B8-A1B0-F466CE524051}" type="sibTrans" cxnId="{F3688CBF-5109-4376-9684-F6E3F113748D}">
      <dgm:prSet/>
      <dgm:spPr/>
      <dgm:t>
        <a:bodyPr/>
        <a:lstStyle/>
        <a:p>
          <a:endParaRPr lang="en-US" u="none"/>
        </a:p>
      </dgm:t>
    </dgm:pt>
    <dgm:pt modelId="{7C5F8053-D541-449A-BF00-30305D821F97}">
      <dgm:prSet/>
      <dgm:spPr/>
      <dgm:t>
        <a:bodyPr/>
        <a:lstStyle/>
        <a:p>
          <a:r>
            <a:rPr lang="pl-PL" u="none" dirty="0"/>
            <a:t>4. Projektowanie dzieci  -  na zamówienie</a:t>
          </a:r>
          <a:endParaRPr lang="en-US" u="none" dirty="0"/>
        </a:p>
      </dgm:t>
    </dgm:pt>
    <dgm:pt modelId="{AF0FB4BA-7B87-434B-966C-062F4D428719}" type="parTrans" cxnId="{E989B87C-EFF0-4249-8EBF-35AB77838672}">
      <dgm:prSet/>
      <dgm:spPr/>
      <dgm:t>
        <a:bodyPr/>
        <a:lstStyle/>
        <a:p>
          <a:endParaRPr lang="en-US" u="none"/>
        </a:p>
      </dgm:t>
    </dgm:pt>
    <dgm:pt modelId="{5ABFFBDA-71D3-40FD-9AD4-19CAEC2E5446}" type="sibTrans" cxnId="{E989B87C-EFF0-4249-8EBF-35AB77838672}">
      <dgm:prSet/>
      <dgm:spPr/>
      <dgm:t>
        <a:bodyPr/>
        <a:lstStyle/>
        <a:p>
          <a:endParaRPr lang="en-US" u="none"/>
        </a:p>
      </dgm:t>
    </dgm:pt>
    <dgm:pt modelId="{CAB48491-DC6C-404A-9071-20717A845920}">
      <dgm:prSet/>
      <dgm:spPr/>
      <dgm:t>
        <a:bodyPr/>
        <a:lstStyle/>
        <a:p>
          <a:r>
            <a:rPr lang="pl-PL" u="none"/>
            <a:t>5. Manipulowanie psychiką:  osobowość a zmiana biologii mózgu</a:t>
          </a:r>
          <a:endParaRPr lang="en-US" u="none"/>
        </a:p>
      </dgm:t>
    </dgm:pt>
    <dgm:pt modelId="{099D21BE-C31F-4406-BE48-4785568176A6}" type="parTrans" cxnId="{AD5CB502-49A3-4E8D-9144-0D4E6160554D}">
      <dgm:prSet/>
      <dgm:spPr/>
      <dgm:t>
        <a:bodyPr/>
        <a:lstStyle/>
        <a:p>
          <a:endParaRPr lang="en-US" u="none"/>
        </a:p>
      </dgm:t>
    </dgm:pt>
    <dgm:pt modelId="{8CAD9528-C00A-46AB-AE72-583E0A7532D0}" type="sibTrans" cxnId="{AD5CB502-49A3-4E8D-9144-0D4E6160554D}">
      <dgm:prSet/>
      <dgm:spPr/>
      <dgm:t>
        <a:bodyPr/>
        <a:lstStyle/>
        <a:p>
          <a:endParaRPr lang="en-US" u="none"/>
        </a:p>
      </dgm:t>
    </dgm:pt>
    <dgm:pt modelId="{644AD3E6-DE72-4244-A2F3-9A5992BF093A}">
      <dgm:prSet/>
      <dgm:spPr/>
      <dgm:t>
        <a:bodyPr/>
        <a:lstStyle/>
        <a:p>
          <a:r>
            <a:rPr lang="pl-PL" u="none"/>
            <a:t>6. Manipulacja biologii: ciało jako projekt</a:t>
          </a:r>
          <a:endParaRPr lang="en-US" u="none"/>
        </a:p>
      </dgm:t>
    </dgm:pt>
    <dgm:pt modelId="{8ADF7AA7-EF07-4A1B-9DF5-93C80C6F73EC}" type="parTrans" cxnId="{DDEF0306-1093-4843-A5F5-2BFD87C5D243}">
      <dgm:prSet/>
      <dgm:spPr/>
      <dgm:t>
        <a:bodyPr/>
        <a:lstStyle/>
        <a:p>
          <a:endParaRPr lang="en-US" u="none"/>
        </a:p>
      </dgm:t>
    </dgm:pt>
    <dgm:pt modelId="{CFA1658E-7C4C-4510-B391-D3DFA43CD0D8}" type="sibTrans" cxnId="{DDEF0306-1093-4843-A5F5-2BFD87C5D243}">
      <dgm:prSet/>
      <dgm:spPr/>
      <dgm:t>
        <a:bodyPr/>
        <a:lstStyle/>
        <a:p>
          <a:endParaRPr lang="en-US" u="none"/>
        </a:p>
      </dgm:t>
    </dgm:pt>
    <dgm:pt modelId="{7000C2E9-4FBE-4ED0-8A3E-2F3F4ABCCA29}">
      <dgm:prSet/>
      <dgm:spPr/>
      <dgm:t>
        <a:bodyPr/>
        <a:lstStyle/>
        <a:p>
          <a:r>
            <a:rPr lang="pl-PL" u="none"/>
            <a:t>7. To, czego nie da się zmanipulować</a:t>
          </a:r>
          <a:endParaRPr lang="en-US" u="none"/>
        </a:p>
      </dgm:t>
    </dgm:pt>
    <dgm:pt modelId="{3DA71830-C9C1-465C-960D-1926CAA30430}" type="parTrans" cxnId="{8F2AD351-719A-4137-A37C-B16A0E21DE07}">
      <dgm:prSet/>
      <dgm:spPr/>
      <dgm:t>
        <a:bodyPr/>
        <a:lstStyle/>
        <a:p>
          <a:endParaRPr lang="en-US" u="none"/>
        </a:p>
      </dgm:t>
    </dgm:pt>
    <dgm:pt modelId="{B5DC2901-0517-4137-B211-BA391046F40D}" type="sibTrans" cxnId="{8F2AD351-719A-4137-A37C-B16A0E21DE07}">
      <dgm:prSet/>
      <dgm:spPr/>
      <dgm:t>
        <a:bodyPr/>
        <a:lstStyle/>
        <a:p>
          <a:endParaRPr lang="en-US" u="none"/>
        </a:p>
      </dgm:t>
    </dgm:pt>
    <dgm:pt modelId="{C8232E18-D3CE-43DD-860B-06548A278F5F}" type="pres">
      <dgm:prSet presAssocID="{F764DB8A-F9DF-4160-BF4F-97A323C71740}" presName="diagram" presStyleCnt="0">
        <dgm:presLayoutVars>
          <dgm:dir/>
          <dgm:resizeHandles val="exact"/>
        </dgm:presLayoutVars>
      </dgm:prSet>
      <dgm:spPr/>
    </dgm:pt>
    <dgm:pt modelId="{2AC25DAB-5380-4681-8EC3-D2CF3636F746}" type="pres">
      <dgm:prSet presAssocID="{72D85D84-6F7E-4F54-8FAF-354B8D94995D}" presName="node" presStyleLbl="node1" presStyleIdx="0" presStyleCnt="7">
        <dgm:presLayoutVars>
          <dgm:bulletEnabled val="1"/>
        </dgm:presLayoutVars>
      </dgm:prSet>
      <dgm:spPr/>
    </dgm:pt>
    <dgm:pt modelId="{BF8CF0C9-CDED-45E6-8035-EF6B6F5B958D}" type="pres">
      <dgm:prSet presAssocID="{FF3242F5-F760-409C-B2AC-0D032E81533D}" presName="sibTrans" presStyleCnt="0"/>
      <dgm:spPr/>
    </dgm:pt>
    <dgm:pt modelId="{068DA915-8952-4023-A1BD-84EBDAC2A2B8}" type="pres">
      <dgm:prSet presAssocID="{97767B45-A612-42C7-AC29-E1FB402F3281}" presName="node" presStyleLbl="node1" presStyleIdx="1" presStyleCnt="7">
        <dgm:presLayoutVars>
          <dgm:bulletEnabled val="1"/>
        </dgm:presLayoutVars>
      </dgm:prSet>
      <dgm:spPr/>
    </dgm:pt>
    <dgm:pt modelId="{5574C901-C803-4429-B785-1D74629089F3}" type="pres">
      <dgm:prSet presAssocID="{E5F4DE38-2884-4941-9435-D7F98A323B7C}" presName="sibTrans" presStyleCnt="0"/>
      <dgm:spPr/>
    </dgm:pt>
    <dgm:pt modelId="{5C9BCBC9-FF4B-4660-B56B-0130CB87931A}" type="pres">
      <dgm:prSet presAssocID="{81A8357D-7BDA-4749-898C-32FE6359735A}" presName="node" presStyleLbl="node1" presStyleIdx="2" presStyleCnt="7">
        <dgm:presLayoutVars>
          <dgm:bulletEnabled val="1"/>
        </dgm:presLayoutVars>
      </dgm:prSet>
      <dgm:spPr/>
    </dgm:pt>
    <dgm:pt modelId="{3E0B019F-C567-41DE-BB0F-03FAD9262D99}" type="pres">
      <dgm:prSet presAssocID="{32275C81-0D9D-44B8-A1B0-F466CE524051}" presName="sibTrans" presStyleCnt="0"/>
      <dgm:spPr/>
    </dgm:pt>
    <dgm:pt modelId="{087316D4-71D9-4E93-B1B9-15798C42A029}" type="pres">
      <dgm:prSet presAssocID="{7C5F8053-D541-449A-BF00-30305D821F97}" presName="node" presStyleLbl="node1" presStyleIdx="3" presStyleCnt="7">
        <dgm:presLayoutVars>
          <dgm:bulletEnabled val="1"/>
        </dgm:presLayoutVars>
      </dgm:prSet>
      <dgm:spPr/>
    </dgm:pt>
    <dgm:pt modelId="{5949E0EA-3BE1-4954-A4F4-13B01D564CD3}" type="pres">
      <dgm:prSet presAssocID="{5ABFFBDA-71D3-40FD-9AD4-19CAEC2E5446}" presName="sibTrans" presStyleCnt="0"/>
      <dgm:spPr/>
    </dgm:pt>
    <dgm:pt modelId="{CB32B17A-974E-446A-A1C8-A10CA54DD391}" type="pres">
      <dgm:prSet presAssocID="{CAB48491-DC6C-404A-9071-20717A845920}" presName="node" presStyleLbl="node1" presStyleIdx="4" presStyleCnt="7">
        <dgm:presLayoutVars>
          <dgm:bulletEnabled val="1"/>
        </dgm:presLayoutVars>
      </dgm:prSet>
      <dgm:spPr/>
    </dgm:pt>
    <dgm:pt modelId="{DEB208C4-BD73-40F4-92B5-A33F54BF374B}" type="pres">
      <dgm:prSet presAssocID="{8CAD9528-C00A-46AB-AE72-583E0A7532D0}" presName="sibTrans" presStyleCnt="0"/>
      <dgm:spPr/>
    </dgm:pt>
    <dgm:pt modelId="{319521CF-3879-4C01-8B2B-78E7A08F3F89}" type="pres">
      <dgm:prSet presAssocID="{644AD3E6-DE72-4244-A2F3-9A5992BF093A}" presName="node" presStyleLbl="node1" presStyleIdx="5" presStyleCnt="7">
        <dgm:presLayoutVars>
          <dgm:bulletEnabled val="1"/>
        </dgm:presLayoutVars>
      </dgm:prSet>
      <dgm:spPr/>
    </dgm:pt>
    <dgm:pt modelId="{C06650FD-9036-4BD3-AFDB-44BA13047CB4}" type="pres">
      <dgm:prSet presAssocID="{CFA1658E-7C4C-4510-B391-D3DFA43CD0D8}" presName="sibTrans" presStyleCnt="0"/>
      <dgm:spPr/>
    </dgm:pt>
    <dgm:pt modelId="{15095130-7CA0-4C4E-BE5A-717814129A75}" type="pres">
      <dgm:prSet presAssocID="{7000C2E9-4FBE-4ED0-8A3E-2F3F4ABCCA29}" presName="node" presStyleLbl="node1" presStyleIdx="6" presStyleCnt="7">
        <dgm:presLayoutVars>
          <dgm:bulletEnabled val="1"/>
        </dgm:presLayoutVars>
      </dgm:prSet>
      <dgm:spPr/>
    </dgm:pt>
  </dgm:ptLst>
  <dgm:cxnLst>
    <dgm:cxn modelId="{AD5CB502-49A3-4E8D-9144-0D4E6160554D}" srcId="{F764DB8A-F9DF-4160-BF4F-97A323C71740}" destId="{CAB48491-DC6C-404A-9071-20717A845920}" srcOrd="4" destOrd="0" parTransId="{099D21BE-C31F-4406-BE48-4785568176A6}" sibTransId="{8CAD9528-C00A-46AB-AE72-583E0A7532D0}"/>
    <dgm:cxn modelId="{DDEF0306-1093-4843-A5F5-2BFD87C5D243}" srcId="{F764DB8A-F9DF-4160-BF4F-97A323C71740}" destId="{644AD3E6-DE72-4244-A2F3-9A5992BF093A}" srcOrd="5" destOrd="0" parTransId="{8ADF7AA7-EF07-4A1B-9DF5-93C80C6F73EC}" sibTransId="{CFA1658E-7C4C-4510-B391-D3DFA43CD0D8}"/>
    <dgm:cxn modelId="{339C630D-0330-4024-97E3-2A8DB65A5B4A}" type="presOf" srcId="{7000C2E9-4FBE-4ED0-8A3E-2F3F4ABCCA29}" destId="{15095130-7CA0-4C4E-BE5A-717814129A75}" srcOrd="0" destOrd="0" presId="urn:microsoft.com/office/officeart/2005/8/layout/default"/>
    <dgm:cxn modelId="{589F7613-359B-4845-94B1-4013A6F12A94}" type="presOf" srcId="{F764DB8A-F9DF-4160-BF4F-97A323C71740}" destId="{C8232E18-D3CE-43DD-860B-06548A278F5F}" srcOrd="0" destOrd="0" presId="urn:microsoft.com/office/officeart/2005/8/layout/default"/>
    <dgm:cxn modelId="{C981F914-2EF4-40E9-B840-9BC84CB2FC07}" srcId="{F764DB8A-F9DF-4160-BF4F-97A323C71740}" destId="{72D85D84-6F7E-4F54-8FAF-354B8D94995D}" srcOrd="0" destOrd="0" parTransId="{FA9F578E-5836-4AAB-9040-4F112E26D318}" sibTransId="{FF3242F5-F760-409C-B2AC-0D032E81533D}"/>
    <dgm:cxn modelId="{3E945B1B-3DAD-4986-BECE-882DEEC9EF86}" type="presOf" srcId="{CAB48491-DC6C-404A-9071-20717A845920}" destId="{CB32B17A-974E-446A-A1C8-A10CA54DD391}" srcOrd="0" destOrd="0" presId="urn:microsoft.com/office/officeart/2005/8/layout/default"/>
    <dgm:cxn modelId="{53489220-2805-4A17-A4DE-471ECEF79C11}" type="presOf" srcId="{97767B45-A612-42C7-AC29-E1FB402F3281}" destId="{068DA915-8952-4023-A1BD-84EBDAC2A2B8}" srcOrd="0" destOrd="0" presId="urn:microsoft.com/office/officeart/2005/8/layout/default"/>
    <dgm:cxn modelId="{BE4E4D33-736A-4B9A-9BF3-59C1DE6915B6}" srcId="{F764DB8A-F9DF-4160-BF4F-97A323C71740}" destId="{97767B45-A612-42C7-AC29-E1FB402F3281}" srcOrd="1" destOrd="0" parTransId="{079761D8-431C-4F02-87CC-4A0070682E9B}" sibTransId="{E5F4DE38-2884-4941-9435-D7F98A323B7C}"/>
    <dgm:cxn modelId="{8F2AD351-719A-4137-A37C-B16A0E21DE07}" srcId="{F764DB8A-F9DF-4160-BF4F-97A323C71740}" destId="{7000C2E9-4FBE-4ED0-8A3E-2F3F4ABCCA29}" srcOrd="6" destOrd="0" parTransId="{3DA71830-C9C1-465C-960D-1926CAA30430}" sibTransId="{B5DC2901-0517-4137-B211-BA391046F40D}"/>
    <dgm:cxn modelId="{F8966652-4977-4C9A-87C4-868E692357C7}" type="presOf" srcId="{7C5F8053-D541-449A-BF00-30305D821F97}" destId="{087316D4-71D9-4E93-B1B9-15798C42A029}" srcOrd="0" destOrd="0" presId="urn:microsoft.com/office/officeart/2005/8/layout/default"/>
    <dgm:cxn modelId="{BFF3A378-CDB3-4503-BE0D-F9967B026041}" type="presOf" srcId="{644AD3E6-DE72-4244-A2F3-9A5992BF093A}" destId="{319521CF-3879-4C01-8B2B-78E7A08F3F89}" srcOrd="0" destOrd="0" presId="urn:microsoft.com/office/officeart/2005/8/layout/default"/>
    <dgm:cxn modelId="{E989B87C-EFF0-4249-8EBF-35AB77838672}" srcId="{F764DB8A-F9DF-4160-BF4F-97A323C71740}" destId="{7C5F8053-D541-449A-BF00-30305D821F97}" srcOrd="3" destOrd="0" parTransId="{AF0FB4BA-7B87-434B-966C-062F4D428719}" sibTransId="{5ABFFBDA-71D3-40FD-9AD4-19CAEC2E5446}"/>
    <dgm:cxn modelId="{DA9970A4-30F3-4433-A0DB-E9D148F83F3C}" type="presOf" srcId="{72D85D84-6F7E-4F54-8FAF-354B8D94995D}" destId="{2AC25DAB-5380-4681-8EC3-D2CF3636F746}" srcOrd="0" destOrd="0" presId="urn:microsoft.com/office/officeart/2005/8/layout/default"/>
    <dgm:cxn modelId="{F3688CBF-5109-4376-9684-F6E3F113748D}" srcId="{F764DB8A-F9DF-4160-BF4F-97A323C71740}" destId="{81A8357D-7BDA-4749-898C-32FE6359735A}" srcOrd="2" destOrd="0" parTransId="{92EFF1DD-3206-4B39-B809-4E3FF3B3D50F}" sibTransId="{32275C81-0D9D-44B8-A1B0-F466CE524051}"/>
    <dgm:cxn modelId="{FD18C2F1-732B-4A05-A3E4-4D07FAF87681}" type="presOf" srcId="{81A8357D-7BDA-4749-898C-32FE6359735A}" destId="{5C9BCBC9-FF4B-4660-B56B-0130CB87931A}" srcOrd="0" destOrd="0" presId="urn:microsoft.com/office/officeart/2005/8/layout/default"/>
    <dgm:cxn modelId="{859A9991-58CA-4726-99FA-1600C097FF1B}" type="presParOf" srcId="{C8232E18-D3CE-43DD-860B-06548A278F5F}" destId="{2AC25DAB-5380-4681-8EC3-D2CF3636F746}" srcOrd="0" destOrd="0" presId="urn:microsoft.com/office/officeart/2005/8/layout/default"/>
    <dgm:cxn modelId="{6801864C-A69A-467A-9869-021B2223D85F}" type="presParOf" srcId="{C8232E18-D3CE-43DD-860B-06548A278F5F}" destId="{BF8CF0C9-CDED-45E6-8035-EF6B6F5B958D}" srcOrd="1" destOrd="0" presId="urn:microsoft.com/office/officeart/2005/8/layout/default"/>
    <dgm:cxn modelId="{21781498-59F6-4994-8739-D720C6E24723}" type="presParOf" srcId="{C8232E18-D3CE-43DD-860B-06548A278F5F}" destId="{068DA915-8952-4023-A1BD-84EBDAC2A2B8}" srcOrd="2" destOrd="0" presId="urn:microsoft.com/office/officeart/2005/8/layout/default"/>
    <dgm:cxn modelId="{5F8FDADA-2CCC-4F9C-A4CB-01DC9C167B0A}" type="presParOf" srcId="{C8232E18-D3CE-43DD-860B-06548A278F5F}" destId="{5574C901-C803-4429-B785-1D74629089F3}" srcOrd="3" destOrd="0" presId="urn:microsoft.com/office/officeart/2005/8/layout/default"/>
    <dgm:cxn modelId="{55BF8AF5-99C4-4A97-B11D-0CE93FD948F1}" type="presParOf" srcId="{C8232E18-D3CE-43DD-860B-06548A278F5F}" destId="{5C9BCBC9-FF4B-4660-B56B-0130CB87931A}" srcOrd="4" destOrd="0" presId="urn:microsoft.com/office/officeart/2005/8/layout/default"/>
    <dgm:cxn modelId="{451566FD-FC00-4872-9095-848CBC3D975B}" type="presParOf" srcId="{C8232E18-D3CE-43DD-860B-06548A278F5F}" destId="{3E0B019F-C567-41DE-BB0F-03FAD9262D99}" srcOrd="5" destOrd="0" presId="urn:microsoft.com/office/officeart/2005/8/layout/default"/>
    <dgm:cxn modelId="{D2309049-FC6A-438E-92D7-0F2EDCE0431C}" type="presParOf" srcId="{C8232E18-D3CE-43DD-860B-06548A278F5F}" destId="{087316D4-71D9-4E93-B1B9-15798C42A029}" srcOrd="6" destOrd="0" presId="urn:microsoft.com/office/officeart/2005/8/layout/default"/>
    <dgm:cxn modelId="{3347C66F-EDC8-495C-9383-CCC1C2115CDA}" type="presParOf" srcId="{C8232E18-D3CE-43DD-860B-06548A278F5F}" destId="{5949E0EA-3BE1-4954-A4F4-13B01D564CD3}" srcOrd="7" destOrd="0" presId="urn:microsoft.com/office/officeart/2005/8/layout/default"/>
    <dgm:cxn modelId="{1A4AF8C3-E029-4593-A587-BCFF85EA5D90}" type="presParOf" srcId="{C8232E18-D3CE-43DD-860B-06548A278F5F}" destId="{CB32B17A-974E-446A-A1C8-A10CA54DD391}" srcOrd="8" destOrd="0" presId="urn:microsoft.com/office/officeart/2005/8/layout/default"/>
    <dgm:cxn modelId="{C54A7069-4090-4529-8728-6B1D981B9833}" type="presParOf" srcId="{C8232E18-D3CE-43DD-860B-06548A278F5F}" destId="{DEB208C4-BD73-40F4-92B5-A33F54BF374B}" srcOrd="9" destOrd="0" presId="urn:microsoft.com/office/officeart/2005/8/layout/default"/>
    <dgm:cxn modelId="{4326ED65-29C5-4146-B8E4-4B7C15F915D4}" type="presParOf" srcId="{C8232E18-D3CE-43DD-860B-06548A278F5F}" destId="{319521CF-3879-4C01-8B2B-78E7A08F3F89}" srcOrd="10" destOrd="0" presId="urn:microsoft.com/office/officeart/2005/8/layout/default"/>
    <dgm:cxn modelId="{3A7C1EF1-29F7-436D-8359-A4CDCA4B728F}" type="presParOf" srcId="{C8232E18-D3CE-43DD-860B-06548A278F5F}" destId="{C06650FD-9036-4BD3-AFDB-44BA13047CB4}" srcOrd="11" destOrd="0" presId="urn:microsoft.com/office/officeart/2005/8/layout/default"/>
    <dgm:cxn modelId="{C47DDDF9-DC50-44D9-A8C6-2B5C4739DF82}" type="presParOf" srcId="{C8232E18-D3CE-43DD-860B-06548A278F5F}" destId="{15095130-7CA0-4C4E-BE5A-717814129A75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932872-5FE5-4858-8F68-3072F8BB95F3}" type="doc">
      <dgm:prSet loTypeId="urn:microsoft.com/office/officeart/2008/layout/LinedList" loCatId="list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E5F871D-DDCF-482E-A215-B624CA8B2464}">
      <dgm:prSet/>
      <dgm:spPr/>
      <dgm:t>
        <a:bodyPr/>
        <a:lstStyle/>
        <a:p>
          <a:pPr>
            <a:defRPr cap="all"/>
          </a:pPr>
          <a:r>
            <a:rPr lang="pl-PL" b="1"/>
            <a:t>Kryzys unikalności</a:t>
          </a:r>
          <a:endParaRPr lang="en-US"/>
        </a:p>
      </dgm:t>
    </dgm:pt>
    <dgm:pt modelId="{EF6E9969-C122-424B-B6BE-A6A07EF8ACA7}" type="parTrans" cxnId="{A5697D78-4570-40B1-9C15-2E26B6F39716}">
      <dgm:prSet/>
      <dgm:spPr/>
      <dgm:t>
        <a:bodyPr/>
        <a:lstStyle/>
        <a:p>
          <a:endParaRPr lang="en-US"/>
        </a:p>
      </dgm:t>
    </dgm:pt>
    <dgm:pt modelId="{D9EE01ED-7942-4C89-964A-E22548279AAA}" type="sibTrans" cxnId="{A5697D78-4570-40B1-9C15-2E26B6F39716}">
      <dgm:prSet/>
      <dgm:spPr/>
      <dgm:t>
        <a:bodyPr/>
        <a:lstStyle/>
        <a:p>
          <a:endParaRPr lang="en-US"/>
        </a:p>
      </dgm:t>
    </dgm:pt>
    <dgm:pt modelId="{0C7E5FAB-324E-4C20-BB32-8DEA0564BEF3}">
      <dgm:prSet/>
      <dgm:spPr/>
      <dgm:t>
        <a:bodyPr/>
        <a:lstStyle/>
        <a:p>
          <a:pPr>
            <a:defRPr cap="all"/>
          </a:pPr>
          <a:r>
            <a:rPr lang="pl-PL"/>
            <a:t>Wydaje nam się, że „JA” to coś niepowtarzalnego,</a:t>
          </a:r>
          <a:br>
            <a:rPr lang="pl-PL"/>
          </a:br>
          <a:r>
            <a:rPr lang="pl-PL"/>
            <a:t>ale jak to wygląda przy duplikatach?</a:t>
          </a:r>
          <a:endParaRPr lang="en-US"/>
        </a:p>
      </dgm:t>
    </dgm:pt>
    <dgm:pt modelId="{8D4DAEDD-2BBD-4646-BD3E-1DBCFBCEE909}" type="parTrans" cxnId="{065BDC1B-3A8E-4441-9034-AECB22D3F8D4}">
      <dgm:prSet/>
      <dgm:spPr/>
      <dgm:t>
        <a:bodyPr/>
        <a:lstStyle/>
        <a:p>
          <a:endParaRPr lang="en-US"/>
        </a:p>
      </dgm:t>
    </dgm:pt>
    <dgm:pt modelId="{F8CF8006-6F81-4599-AFC2-D82B6D2BB077}" type="sibTrans" cxnId="{065BDC1B-3A8E-4441-9034-AECB22D3F8D4}">
      <dgm:prSet/>
      <dgm:spPr/>
      <dgm:t>
        <a:bodyPr/>
        <a:lstStyle/>
        <a:p>
          <a:endParaRPr lang="en-US"/>
        </a:p>
      </dgm:t>
    </dgm:pt>
    <dgm:pt modelId="{3F110468-1826-4C5D-8C2C-7840EBE569B6}">
      <dgm:prSet/>
      <dgm:spPr/>
      <dgm:t>
        <a:bodyPr/>
        <a:lstStyle/>
        <a:p>
          <a:pPr>
            <a:defRPr cap="all"/>
          </a:pPr>
          <a:r>
            <a:rPr lang="pl-PL"/>
            <a:t>Czy mamy unikalną tożsamość, czy jesteśmy tylko kodem</a:t>
          </a:r>
          <a:br>
            <a:rPr lang="pl-PL"/>
          </a:br>
          <a:r>
            <a:rPr lang="pl-PL"/>
            <a:t>biologicznym z zestawem wariantów?</a:t>
          </a:r>
          <a:endParaRPr lang="en-US"/>
        </a:p>
      </dgm:t>
    </dgm:pt>
    <dgm:pt modelId="{449E35CB-6090-484A-AA6B-786BF6EFC6A8}" type="parTrans" cxnId="{70FFE95A-459C-401E-8528-812118D9290F}">
      <dgm:prSet/>
      <dgm:spPr/>
      <dgm:t>
        <a:bodyPr/>
        <a:lstStyle/>
        <a:p>
          <a:endParaRPr lang="en-US"/>
        </a:p>
      </dgm:t>
    </dgm:pt>
    <dgm:pt modelId="{ED1E33B8-1F62-4AED-A1A2-59EC8CB94DA5}" type="sibTrans" cxnId="{70FFE95A-459C-401E-8528-812118D9290F}">
      <dgm:prSet/>
      <dgm:spPr/>
      <dgm:t>
        <a:bodyPr/>
        <a:lstStyle/>
        <a:p>
          <a:endParaRPr lang="en-US"/>
        </a:p>
      </dgm:t>
    </dgm:pt>
    <dgm:pt modelId="{28EA2980-C64B-4370-87F4-D4063539E38C}" type="pres">
      <dgm:prSet presAssocID="{78932872-5FE5-4858-8F68-3072F8BB95F3}" presName="vert0" presStyleCnt="0">
        <dgm:presLayoutVars>
          <dgm:dir/>
          <dgm:animOne val="branch"/>
          <dgm:animLvl val="lvl"/>
        </dgm:presLayoutVars>
      </dgm:prSet>
      <dgm:spPr/>
    </dgm:pt>
    <dgm:pt modelId="{6D354111-7884-4FA4-A1F1-A252DFB90B18}" type="pres">
      <dgm:prSet presAssocID="{8E5F871D-DDCF-482E-A215-B624CA8B2464}" presName="thickLine" presStyleLbl="alignNode1" presStyleIdx="0" presStyleCnt="3"/>
      <dgm:spPr/>
    </dgm:pt>
    <dgm:pt modelId="{9A9264E8-1AC1-413D-B636-EDEF4B3A523E}" type="pres">
      <dgm:prSet presAssocID="{8E5F871D-DDCF-482E-A215-B624CA8B2464}" presName="horz1" presStyleCnt="0"/>
      <dgm:spPr/>
    </dgm:pt>
    <dgm:pt modelId="{8A7A281A-FB2D-4973-9E88-73B2663DE573}" type="pres">
      <dgm:prSet presAssocID="{8E5F871D-DDCF-482E-A215-B624CA8B2464}" presName="tx1" presStyleLbl="revTx" presStyleIdx="0" presStyleCnt="3"/>
      <dgm:spPr/>
    </dgm:pt>
    <dgm:pt modelId="{7C859C8E-EA01-4DC2-9D59-8FDE71E36F13}" type="pres">
      <dgm:prSet presAssocID="{8E5F871D-DDCF-482E-A215-B624CA8B2464}" presName="vert1" presStyleCnt="0"/>
      <dgm:spPr/>
    </dgm:pt>
    <dgm:pt modelId="{1A625BE3-64CA-420A-8293-850107405327}" type="pres">
      <dgm:prSet presAssocID="{0C7E5FAB-324E-4C20-BB32-8DEA0564BEF3}" presName="thickLine" presStyleLbl="alignNode1" presStyleIdx="1" presStyleCnt="3"/>
      <dgm:spPr/>
    </dgm:pt>
    <dgm:pt modelId="{DA002506-0D24-4ECB-9B8C-0F69540B918A}" type="pres">
      <dgm:prSet presAssocID="{0C7E5FAB-324E-4C20-BB32-8DEA0564BEF3}" presName="horz1" presStyleCnt="0"/>
      <dgm:spPr/>
    </dgm:pt>
    <dgm:pt modelId="{C54175C9-85D6-43EC-934B-C276876C85E0}" type="pres">
      <dgm:prSet presAssocID="{0C7E5FAB-324E-4C20-BB32-8DEA0564BEF3}" presName="tx1" presStyleLbl="revTx" presStyleIdx="1" presStyleCnt="3"/>
      <dgm:spPr/>
    </dgm:pt>
    <dgm:pt modelId="{E4AA1ABA-7C7C-4D78-95CA-5062BBEBB129}" type="pres">
      <dgm:prSet presAssocID="{0C7E5FAB-324E-4C20-BB32-8DEA0564BEF3}" presName="vert1" presStyleCnt="0"/>
      <dgm:spPr/>
    </dgm:pt>
    <dgm:pt modelId="{EE871647-62A6-4506-9135-532D356ADB3E}" type="pres">
      <dgm:prSet presAssocID="{3F110468-1826-4C5D-8C2C-7840EBE569B6}" presName="thickLine" presStyleLbl="alignNode1" presStyleIdx="2" presStyleCnt="3"/>
      <dgm:spPr/>
    </dgm:pt>
    <dgm:pt modelId="{7484650A-B97B-484F-B297-AF4C69619101}" type="pres">
      <dgm:prSet presAssocID="{3F110468-1826-4C5D-8C2C-7840EBE569B6}" presName="horz1" presStyleCnt="0"/>
      <dgm:spPr/>
    </dgm:pt>
    <dgm:pt modelId="{CC1C8CCE-E9DB-4B09-8EE7-753402EDAE3B}" type="pres">
      <dgm:prSet presAssocID="{3F110468-1826-4C5D-8C2C-7840EBE569B6}" presName="tx1" presStyleLbl="revTx" presStyleIdx="2" presStyleCnt="3"/>
      <dgm:spPr/>
    </dgm:pt>
    <dgm:pt modelId="{F5AB6859-D853-4F86-957F-B2FFA1DC5A70}" type="pres">
      <dgm:prSet presAssocID="{3F110468-1826-4C5D-8C2C-7840EBE569B6}" presName="vert1" presStyleCnt="0"/>
      <dgm:spPr/>
    </dgm:pt>
  </dgm:ptLst>
  <dgm:cxnLst>
    <dgm:cxn modelId="{065BDC1B-3A8E-4441-9034-AECB22D3F8D4}" srcId="{78932872-5FE5-4858-8F68-3072F8BB95F3}" destId="{0C7E5FAB-324E-4C20-BB32-8DEA0564BEF3}" srcOrd="1" destOrd="0" parTransId="{8D4DAEDD-2BBD-4646-BD3E-1DBCFBCEE909}" sibTransId="{F8CF8006-6F81-4599-AFC2-D82B6D2BB077}"/>
    <dgm:cxn modelId="{9093E14D-79C7-4292-BB54-48AABD05E8DF}" type="presOf" srcId="{0C7E5FAB-324E-4C20-BB32-8DEA0564BEF3}" destId="{C54175C9-85D6-43EC-934B-C276876C85E0}" srcOrd="0" destOrd="0" presId="urn:microsoft.com/office/officeart/2008/layout/LinedList"/>
    <dgm:cxn modelId="{A5697D78-4570-40B1-9C15-2E26B6F39716}" srcId="{78932872-5FE5-4858-8F68-3072F8BB95F3}" destId="{8E5F871D-DDCF-482E-A215-B624CA8B2464}" srcOrd="0" destOrd="0" parTransId="{EF6E9969-C122-424B-B6BE-A6A07EF8ACA7}" sibTransId="{D9EE01ED-7942-4C89-964A-E22548279AAA}"/>
    <dgm:cxn modelId="{DD82A17A-7C56-47B8-84B6-0EB3C0809D43}" type="presOf" srcId="{8E5F871D-DDCF-482E-A215-B624CA8B2464}" destId="{8A7A281A-FB2D-4973-9E88-73B2663DE573}" srcOrd="0" destOrd="0" presId="urn:microsoft.com/office/officeart/2008/layout/LinedList"/>
    <dgm:cxn modelId="{70FFE95A-459C-401E-8528-812118D9290F}" srcId="{78932872-5FE5-4858-8F68-3072F8BB95F3}" destId="{3F110468-1826-4C5D-8C2C-7840EBE569B6}" srcOrd="2" destOrd="0" parTransId="{449E35CB-6090-484A-AA6B-786BF6EFC6A8}" sibTransId="{ED1E33B8-1F62-4AED-A1A2-59EC8CB94DA5}"/>
    <dgm:cxn modelId="{7E5C97CB-3006-46CA-8A2E-3B8EE74BAE10}" type="presOf" srcId="{78932872-5FE5-4858-8F68-3072F8BB95F3}" destId="{28EA2980-C64B-4370-87F4-D4063539E38C}" srcOrd="0" destOrd="0" presId="urn:microsoft.com/office/officeart/2008/layout/LinedList"/>
    <dgm:cxn modelId="{DC0454DA-A520-46B7-904E-08FB11A285D9}" type="presOf" srcId="{3F110468-1826-4C5D-8C2C-7840EBE569B6}" destId="{CC1C8CCE-E9DB-4B09-8EE7-753402EDAE3B}" srcOrd="0" destOrd="0" presId="urn:microsoft.com/office/officeart/2008/layout/LinedList"/>
    <dgm:cxn modelId="{3E2FBDD8-39CF-4901-8210-80BA8BCA19C7}" type="presParOf" srcId="{28EA2980-C64B-4370-87F4-D4063539E38C}" destId="{6D354111-7884-4FA4-A1F1-A252DFB90B18}" srcOrd="0" destOrd="0" presId="urn:microsoft.com/office/officeart/2008/layout/LinedList"/>
    <dgm:cxn modelId="{AACA99AC-C1C7-47B4-9E63-5B9FFACC5936}" type="presParOf" srcId="{28EA2980-C64B-4370-87F4-D4063539E38C}" destId="{9A9264E8-1AC1-413D-B636-EDEF4B3A523E}" srcOrd="1" destOrd="0" presId="urn:microsoft.com/office/officeart/2008/layout/LinedList"/>
    <dgm:cxn modelId="{0E7617BC-BACB-408A-AD43-48C1B9515229}" type="presParOf" srcId="{9A9264E8-1AC1-413D-B636-EDEF4B3A523E}" destId="{8A7A281A-FB2D-4973-9E88-73B2663DE573}" srcOrd="0" destOrd="0" presId="urn:microsoft.com/office/officeart/2008/layout/LinedList"/>
    <dgm:cxn modelId="{5E816E25-BAC0-4A04-81D2-52A954F6A451}" type="presParOf" srcId="{9A9264E8-1AC1-413D-B636-EDEF4B3A523E}" destId="{7C859C8E-EA01-4DC2-9D59-8FDE71E36F13}" srcOrd="1" destOrd="0" presId="urn:microsoft.com/office/officeart/2008/layout/LinedList"/>
    <dgm:cxn modelId="{8A939CCD-1693-4D0E-8C67-EA51B11F3D7D}" type="presParOf" srcId="{28EA2980-C64B-4370-87F4-D4063539E38C}" destId="{1A625BE3-64CA-420A-8293-850107405327}" srcOrd="2" destOrd="0" presId="urn:microsoft.com/office/officeart/2008/layout/LinedList"/>
    <dgm:cxn modelId="{49D55DB9-0327-4B01-A2B1-E71FB5C462F1}" type="presParOf" srcId="{28EA2980-C64B-4370-87F4-D4063539E38C}" destId="{DA002506-0D24-4ECB-9B8C-0F69540B918A}" srcOrd="3" destOrd="0" presId="urn:microsoft.com/office/officeart/2008/layout/LinedList"/>
    <dgm:cxn modelId="{EDC0B590-D33F-44F2-826B-4463C8315842}" type="presParOf" srcId="{DA002506-0D24-4ECB-9B8C-0F69540B918A}" destId="{C54175C9-85D6-43EC-934B-C276876C85E0}" srcOrd="0" destOrd="0" presId="urn:microsoft.com/office/officeart/2008/layout/LinedList"/>
    <dgm:cxn modelId="{457C0AAA-9658-4F21-A597-F45B72EDB738}" type="presParOf" srcId="{DA002506-0D24-4ECB-9B8C-0F69540B918A}" destId="{E4AA1ABA-7C7C-4D78-95CA-5062BBEBB129}" srcOrd="1" destOrd="0" presId="urn:microsoft.com/office/officeart/2008/layout/LinedList"/>
    <dgm:cxn modelId="{A6FD79D1-8ED7-496B-B6A5-585FC78D6363}" type="presParOf" srcId="{28EA2980-C64B-4370-87F4-D4063539E38C}" destId="{EE871647-62A6-4506-9135-532D356ADB3E}" srcOrd="4" destOrd="0" presId="urn:microsoft.com/office/officeart/2008/layout/LinedList"/>
    <dgm:cxn modelId="{E0BFE8B4-A2F3-4535-9AE9-9BD2B9FBC874}" type="presParOf" srcId="{28EA2980-C64B-4370-87F4-D4063539E38C}" destId="{7484650A-B97B-484F-B297-AF4C69619101}" srcOrd="5" destOrd="0" presId="urn:microsoft.com/office/officeart/2008/layout/LinedList"/>
    <dgm:cxn modelId="{AD32D518-E6BC-49A8-AB30-B1245FC3943C}" type="presParOf" srcId="{7484650A-B97B-484F-B297-AF4C69619101}" destId="{CC1C8CCE-E9DB-4B09-8EE7-753402EDAE3B}" srcOrd="0" destOrd="0" presId="urn:microsoft.com/office/officeart/2008/layout/LinedList"/>
    <dgm:cxn modelId="{AAAF59EC-4A9D-4499-B8F4-EE7BB511A163}" type="presParOf" srcId="{7484650A-B97B-484F-B297-AF4C69619101}" destId="{F5AB6859-D853-4F86-957F-B2FFA1DC5A7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BCAE3A-8124-4880-A351-0CAC4CE52E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61AA59E9-62EC-4A4C-9A77-01985D1F00FD}">
      <dgm:prSet/>
      <dgm:spPr/>
      <dgm:t>
        <a:bodyPr/>
        <a:lstStyle/>
        <a:p>
          <a:r>
            <a:rPr lang="pl-PL"/>
            <a:t>Jeśli leki zwiększają samokontrolę i hamują impulsy, to ingerują</a:t>
          </a:r>
          <a:br>
            <a:rPr lang="pl-PL"/>
          </a:br>
          <a:r>
            <a:rPr lang="pl-PL"/>
            <a:t>w fundamenty charakteru, który tradycyjnie rodzi się z wysiłku</a:t>
          </a:r>
          <a:br>
            <a:rPr lang="pl-PL"/>
          </a:br>
          <a:r>
            <a:rPr lang="pl-PL"/>
            <a:t>i pokonywania ograniczeń.</a:t>
          </a:r>
          <a:endParaRPr lang="en-US"/>
        </a:p>
      </dgm:t>
    </dgm:pt>
    <dgm:pt modelId="{B2319EB4-63E7-4528-B105-210D18217DD5}" type="parTrans" cxnId="{34A5C64D-073B-470B-9170-C90905C4B38A}">
      <dgm:prSet/>
      <dgm:spPr/>
      <dgm:t>
        <a:bodyPr/>
        <a:lstStyle/>
        <a:p>
          <a:endParaRPr lang="en-US"/>
        </a:p>
      </dgm:t>
    </dgm:pt>
    <dgm:pt modelId="{DC0996AD-066F-4FF7-9B30-26EE9B11DBCB}" type="sibTrans" cxnId="{34A5C64D-073B-470B-9170-C90905C4B38A}">
      <dgm:prSet/>
      <dgm:spPr/>
      <dgm:t>
        <a:bodyPr/>
        <a:lstStyle/>
        <a:p>
          <a:endParaRPr lang="en-US"/>
        </a:p>
      </dgm:t>
    </dgm:pt>
    <dgm:pt modelId="{3970B36F-9D09-40F4-8DDF-E1054ECE338B}">
      <dgm:prSet/>
      <dgm:spPr/>
      <dgm:t>
        <a:bodyPr/>
        <a:lstStyle/>
        <a:p>
          <a:r>
            <a:rPr lang="pl-PL" b="1"/>
            <a:t>Zagrożenia:</a:t>
          </a:r>
          <a:r>
            <a:rPr lang="pl-PL"/>
            <a:t>Jeśli odejmiemy człowiekowi wysiłek, przestaje być jasne, co jest „jego”, a co jest działaniem farmakologii. Możliwość uzależnienia od łatwego szczęścia i spokoju dostępnego w pigułce.W takim świecie charakter nie jest wyrazem człowieczeństwa, lecz produktem.</a:t>
          </a:r>
          <a:endParaRPr lang="en-US"/>
        </a:p>
      </dgm:t>
    </dgm:pt>
    <dgm:pt modelId="{F6C1A713-D187-47FC-ABA6-437ED54A8EAA}" type="parTrans" cxnId="{6C09981F-8E4A-4B43-BD48-5752921B9A0F}">
      <dgm:prSet/>
      <dgm:spPr/>
      <dgm:t>
        <a:bodyPr/>
        <a:lstStyle/>
        <a:p>
          <a:endParaRPr lang="en-US"/>
        </a:p>
      </dgm:t>
    </dgm:pt>
    <dgm:pt modelId="{55EC7C91-D3C8-48AC-996E-17F0A1B40DEF}" type="sibTrans" cxnId="{6C09981F-8E4A-4B43-BD48-5752921B9A0F}">
      <dgm:prSet/>
      <dgm:spPr/>
      <dgm:t>
        <a:bodyPr/>
        <a:lstStyle/>
        <a:p>
          <a:endParaRPr lang="en-US"/>
        </a:p>
      </dgm:t>
    </dgm:pt>
    <dgm:pt modelId="{7F94D443-2B10-4C5B-A464-084ED0E8FC86}" type="pres">
      <dgm:prSet presAssocID="{01BCAE3A-8124-4880-A351-0CAC4CE52EDF}" presName="root" presStyleCnt="0">
        <dgm:presLayoutVars>
          <dgm:dir/>
          <dgm:resizeHandles val="exact"/>
        </dgm:presLayoutVars>
      </dgm:prSet>
      <dgm:spPr/>
    </dgm:pt>
    <dgm:pt modelId="{401796BA-E810-42F1-8BC3-D5BD1AF81A82}" type="pres">
      <dgm:prSet presAssocID="{61AA59E9-62EC-4A4C-9A77-01985D1F00FD}" presName="compNode" presStyleCnt="0"/>
      <dgm:spPr/>
    </dgm:pt>
    <dgm:pt modelId="{0CDBFCE3-5135-4378-B73A-E48FE002C068}" type="pres">
      <dgm:prSet presAssocID="{61AA59E9-62EC-4A4C-9A77-01985D1F00FD}" presName="bgRect" presStyleLbl="bgShp" presStyleIdx="0" presStyleCnt="2"/>
      <dgm:spPr/>
    </dgm:pt>
    <dgm:pt modelId="{D33985D0-E292-4C84-9607-0C9C52A06B7F}" type="pres">
      <dgm:prSet presAssocID="{61AA59E9-62EC-4A4C-9A77-01985D1F00F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yramid with Levels"/>
        </a:ext>
      </dgm:extLst>
    </dgm:pt>
    <dgm:pt modelId="{1FCA9147-24BC-453E-A8D0-825C62C5C255}" type="pres">
      <dgm:prSet presAssocID="{61AA59E9-62EC-4A4C-9A77-01985D1F00FD}" presName="spaceRect" presStyleCnt="0"/>
      <dgm:spPr/>
    </dgm:pt>
    <dgm:pt modelId="{BFFA94E5-E093-4550-A594-E657207F5F4C}" type="pres">
      <dgm:prSet presAssocID="{61AA59E9-62EC-4A4C-9A77-01985D1F00FD}" presName="parTx" presStyleLbl="revTx" presStyleIdx="0" presStyleCnt="2">
        <dgm:presLayoutVars>
          <dgm:chMax val="0"/>
          <dgm:chPref val="0"/>
        </dgm:presLayoutVars>
      </dgm:prSet>
      <dgm:spPr/>
    </dgm:pt>
    <dgm:pt modelId="{68E8294A-938E-440B-B5CF-3B9988257B5F}" type="pres">
      <dgm:prSet presAssocID="{DC0996AD-066F-4FF7-9B30-26EE9B11DBCB}" presName="sibTrans" presStyleCnt="0"/>
      <dgm:spPr/>
    </dgm:pt>
    <dgm:pt modelId="{246C2A62-4BDD-4811-ABB3-F32D2F339EF2}" type="pres">
      <dgm:prSet presAssocID="{3970B36F-9D09-40F4-8DDF-E1054ECE338B}" presName="compNode" presStyleCnt="0"/>
      <dgm:spPr/>
    </dgm:pt>
    <dgm:pt modelId="{EDE3860C-B456-454B-9F04-7022E0CACBC5}" type="pres">
      <dgm:prSet presAssocID="{3970B36F-9D09-40F4-8DDF-E1054ECE338B}" presName="bgRect" presStyleLbl="bgShp" presStyleIdx="1" presStyleCnt="2"/>
      <dgm:spPr/>
    </dgm:pt>
    <dgm:pt modelId="{147CDD03-1F2E-4027-A467-7A1FC2AF74A3}" type="pres">
      <dgm:prSet presAssocID="{3970B36F-9D09-40F4-8DDF-E1054ECE338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stache Face with Solid Fill"/>
        </a:ext>
      </dgm:extLst>
    </dgm:pt>
    <dgm:pt modelId="{2836A21E-67BA-4B73-B66E-0DFFB1F81C5F}" type="pres">
      <dgm:prSet presAssocID="{3970B36F-9D09-40F4-8DDF-E1054ECE338B}" presName="spaceRect" presStyleCnt="0"/>
      <dgm:spPr/>
    </dgm:pt>
    <dgm:pt modelId="{EE513953-9F70-4A45-A496-50973C3066E1}" type="pres">
      <dgm:prSet presAssocID="{3970B36F-9D09-40F4-8DDF-E1054ECE338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E9F2E0A-2A4C-4BEA-9218-987F74015C86}" type="presOf" srcId="{01BCAE3A-8124-4880-A351-0CAC4CE52EDF}" destId="{7F94D443-2B10-4C5B-A464-084ED0E8FC86}" srcOrd="0" destOrd="0" presId="urn:microsoft.com/office/officeart/2018/2/layout/IconVerticalSolidList"/>
    <dgm:cxn modelId="{33BC8513-6C7D-4FB0-AD4D-DDC6EFE37301}" type="presOf" srcId="{61AA59E9-62EC-4A4C-9A77-01985D1F00FD}" destId="{BFFA94E5-E093-4550-A594-E657207F5F4C}" srcOrd="0" destOrd="0" presId="urn:microsoft.com/office/officeart/2018/2/layout/IconVerticalSolidList"/>
    <dgm:cxn modelId="{6C09981F-8E4A-4B43-BD48-5752921B9A0F}" srcId="{01BCAE3A-8124-4880-A351-0CAC4CE52EDF}" destId="{3970B36F-9D09-40F4-8DDF-E1054ECE338B}" srcOrd="1" destOrd="0" parTransId="{F6C1A713-D187-47FC-ABA6-437ED54A8EAA}" sibTransId="{55EC7C91-D3C8-48AC-996E-17F0A1B40DEF}"/>
    <dgm:cxn modelId="{34A5C64D-073B-470B-9170-C90905C4B38A}" srcId="{01BCAE3A-8124-4880-A351-0CAC4CE52EDF}" destId="{61AA59E9-62EC-4A4C-9A77-01985D1F00FD}" srcOrd="0" destOrd="0" parTransId="{B2319EB4-63E7-4528-B105-210D18217DD5}" sibTransId="{DC0996AD-066F-4FF7-9B30-26EE9B11DBCB}"/>
    <dgm:cxn modelId="{C179D072-5A96-409B-B9DF-B32B1BF54E87}" type="presOf" srcId="{3970B36F-9D09-40F4-8DDF-E1054ECE338B}" destId="{EE513953-9F70-4A45-A496-50973C3066E1}" srcOrd="0" destOrd="0" presId="urn:microsoft.com/office/officeart/2018/2/layout/IconVerticalSolidList"/>
    <dgm:cxn modelId="{57BD2970-631D-495D-9632-4337741B068F}" type="presParOf" srcId="{7F94D443-2B10-4C5B-A464-084ED0E8FC86}" destId="{401796BA-E810-42F1-8BC3-D5BD1AF81A82}" srcOrd="0" destOrd="0" presId="urn:microsoft.com/office/officeart/2018/2/layout/IconVerticalSolidList"/>
    <dgm:cxn modelId="{D8525344-8B99-4A94-B36B-BF6A9E3F794C}" type="presParOf" srcId="{401796BA-E810-42F1-8BC3-D5BD1AF81A82}" destId="{0CDBFCE3-5135-4378-B73A-E48FE002C068}" srcOrd="0" destOrd="0" presId="urn:microsoft.com/office/officeart/2018/2/layout/IconVerticalSolidList"/>
    <dgm:cxn modelId="{D5BE1F49-B290-40F7-8E60-6F024AFB03CB}" type="presParOf" srcId="{401796BA-E810-42F1-8BC3-D5BD1AF81A82}" destId="{D33985D0-E292-4C84-9607-0C9C52A06B7F}" srcOrd="1" destOrd="0" presId="urn:microsoft.com/office/officeart/2018/2/layout/IconVerticalSolidList"/>
    <dgm:cxn modelId="{C6079991-6B1D-4943-B470-73471C7916C0}" type="presParOf" srcId="{401796BA-E810-42F1-8BC3-D5BD1AF81A82}" destId="{1FCA9147-24BC-453E-A8D0-825C62C5C255}" srcOrd="2" destOrd="0" presId="urn:microsoft.com/office/officeart/2018/2/layout/IconVerticalSolidList"/>
    <dgm:cxn modelId="{CD6ACECB-A23B-45D8-BC57-C82AC1FBD79C}" type="presParOf" srcId="{401796BA-E810-42F1-8BC3-D5BD1AF81A82}" destId="{BFFA94E5-E093-4550-A594-E657207F5F4C}" srcOrd="3" destOrd="0" presId="urn:microsoft.com/office/officeart/2018/2/layout/IconVerticalSolidList"/>
    <dgm:cxn modelId="{32246983-F5A3-4F5C-84A5-A3761F97DF75}" type="presParOf" srcId="{7F94D443-2B10-4C5B-A464-084ED0E8FC86}" destId="{68E8294A-938E-440B-B5CF-3B9988257B5F}" srcOrd="1" destOrd="0" presId="urn:microsoft.com/office/officeart/2018/2/layout/IconVerticalSolidList"/>
    <dgm:cxn modelId="{314AA75E-9D8B-4F46-BB17-B8F0486E516C}" type="presParOf" srcId="{7F94D443-2B10-4C5B-A464-084ED0E8FC86}" destId="{246C2A62-4BDD-4811-ABB3-F32D2F339EF2}" srcOrd="2" destOrd="0" presId="urn:microsoft.com/office/officeart/2018/2/layout/IconVerticalSolidList"/>
    <dgm:cxn modelId="{CA48539B-3DAA-406C-9791-9CC6DC916FB0}" type="presParOf" srcId="{246C2A62-4BDD-4811-ABB3-F32D2F339EF2}" destId="{EDE3860C-B456-454B-9F04-7022E0CACBC5}" srcOrd="0" destOrd="0" presId="urn:microsoft.com/office/officeart/2018/2/layout/IconVerticalSolidList"/>
    <dgm:cxn modelId="{1738E15B-8E0E-4280-95ED-FCD780034E9A}" type="presParOf" srcId="{246C2A62-4BDD-4811-ABB3-F32D2F339EF2}" destId="{147CDD03-1F2E-4027-A467-7A1FC2AF74A3}" srcOrd="1" destOrd="0" presId="urn:microsoft.com/office/officeart/2018/2/layout/IconVerticalSolidList"/>
    <dgm:cxn modelId="{A54798D1-2656-488E-8E8F-006A947C2D9A}" type="presParOf" srcId="{246C2A62-4BDD-4811-ABB3-F32D2F339EF2}" destId="{2836A21E-67BA-4B73-B66E-0DFFB1F81C5F}" srcOrd="2" destOrd="0" presId="urn:microsoft.com/office/officeart/2018/2/layout/IconVerticalSolidList"/>
    <dgm:cxn modelId="{83255F93-08F6-4F03-8EB1-41B0AFE21CBB}" type="presParOf" srcId="{246C2A62-4BDD-4811-ABB3-F32D2F339EF2}" destId="{EE513953-9F70-4A45-A496-50973C3066E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25DAB-5380-4681-8EC3-D2CF3636F746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 dirty="0"/>
            <a:t>1. Czym jest osoba ludzka w świecie genetycznej manipulacji?</a:t>
          </a:r>
          <a:endParaRPr lang="en-US" sz="1900" u="none" kern="1200" dirty="0"/>
        </a:p>
      </dsp:txBody>
      <dsp:txXfrm>
        <a:off x="3080" y="587032"/>
        <a:ext cx="2444055" cy="1466433"/>
      </dsp:txXfrm>
    </dsp:sp>
    <dsp:sp modelId="{068DA915-8952-4023-A1BD-84EBDAC2A2B8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/>
            <a:t>2. Genom i ciało: czy zmieniając część, zmieniamy człowieka?</a:t>
          </a:r>
          <a:endParaRPr lang="en-US" sz="1900" u="none" kern="1200"/>
        </a:p>
      </dsp:txBody>
      <dsp:txXfrm>
        <a:off x="2691541" y="587032"/>
        <a:ext cx="2444055" cy="1466433"/>
      </dsp:txXfrm>
    </dsp:sp>
    <dsp:sp modelId="{5C9BCBC9-FF4B-4660-B56B-0130CB87931A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/>
            <a:t>3. Świat  klonowania</a:t>
          </a:r>
          <a:endParaRPr lang="en-US" sz="1900" u="none" kern="1200"/>
        </a:p>
      </dsp:txBody>
      <dsp:txXfrm>
        <a:off x="5380002" y="587032"/>
        <a:ext cx="2444055" cy="1466433"/>
      </dsp:txXfrm>
    </dsp:sp>
    <dsp:sp modelId="{087316D4-71D9-4E93-B1B9-15798C42A029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 dirty="0"/>
            <a:t>4. Projektowanie dzieci  -  na zamówienie</a:t>
          </a:r>
          <a:endParaRPr lang="en-US" sz="1900" u="none" kern="1200" dirty="0"/>
        </a:p>
      </dsp:txBody>
      <dsp:txXfrm>
        <a:off x="8068463" y="587032"/>
        <a:ext cx="2444055" cy="1466433"/>
      </dsp:txXfrm>
    </dsp:sp>
    <dsp:sp modelId="{CB32B17A-974E-446A-A1C8-A10CA54DD391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/>
            <a:t>5. Manipulowanie psychiką:  osobowość a zmiana biologii mózgu</a:t>
          </a:r>
          <a:endParaRPr lang="en-US" sz="1900" u="none" kern="1200"/>
        </a:p>
      </dsp:txBody>
      <dsp:txXfrm>
        <a:off x="1347311" y="2297871"/>
        <a:ext cx="2444055" cy="1466433"/>
      </dsp:txXfrm>
    </dsp:sp>
    <dsp:sp modelId="{319521CF-3879-4C01-8B2B-78E7A08F3F89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/>
            <a:t>6. Manipulacja biologii: ciało jako projekt</a:t>
          </a:r>
          <a:endParaRPr lang="en-US" sz="1900" u="none" kern="1200"/>
        </a:p>
      </dsp:txBody>
      <dsp:txXfrm>
        <a:off x="4035772" y="2297871"/>
        <a:ext cx="2444055" cy="1466433"/>
      </dsp:txXfrm>
    </dsp:sp>
    <dsp:sp modelId="{15095130-7CA0-4C4E-BE5A-717814129A75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u="none" kern="1200"/>
            <a:t>7. To, czego nie da się zmanipulować</a:t>
          </a:r>
          <a:endParaRPr lang="en-US" sz="1900" u="none" kern="1200"/>
        </a:p>
      </dsp:txBody>
      <dsp:txXfrm>
        <a:off x="672423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54111-7884-4FA4-A1F1-A252DFB90B18}">
      <dsp:nvSpPr>
        <dsp:cNvPr id="0" name=""/>
        <dsp:cNvSpPr/>
      </dsp:nvSpPr>
      <dsp:spPr>
        <a:xfrm>
          <a:off x="0" y="1887"/>
          <a:ext cx="597807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A7A281A-FB2D-4973-9E88-73B2663DE573}">
      <dsp:nvSpPr>
        <dsp:cNvPr id="0" name=""/>
        <dsp:cNvSpPr/>
      </dsp:nvSpPr>
      <dsp:spPr>
        <a:xfrm>
          <a:off x="0" y="1887"/>
          <a:ext cx="5978072" cy="1287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300" b="1" kern="1200"/>
            <a:t>Kryzys unikalności</a:t>
          </a:r>
          <a:endParaRPr lang="en-US" sz="2300" kern="1200"/>
        </a:p>
      </dsp:txBody>
      <dsp:txXfrm>
        <a:off x="0" y="1887"/>
        <a:ext cx="5978072" cy="1287424"/>
      </dsp:txXfrm>
    </dsp:sp>
    <dsp:sp modelId="{1A625BE3-64CA-420A-8293-850107405327}">
      <dsp:nvSpPr>
        <dsp:cNvPr id="0" name=""/>
        <dsp:cNvSpPr/>
      </dsp:nvSpPr>
      <dsp:spPr>
        <a:xfrm>
          <a:off x="0" y="1289311"/>
          <a:ext cx="597807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4175C9-85D6-43EC-934B-C276876C85E0}">
      <dsp:nvSpPr>
        <dsp:cNvPr id="0" name=""/>
        <dsp:cNvSpPr/>
      </dsp:nvSpPr>
      <dsp:spPr>
        <a:xfrm>
          <a:off x="0" y="1289311"/>
          <a:ext cx="5978072" cy="1287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300" kern="1200"/>
            <a:t>Wydaje nam się, że „JA” to coś niepowtarzalnego,</a:t>
          </a:r>
          <a:br>
            <a:rPr lang="pl-PL" sz="2300" kern="1200"/>
          </a:br>
          <a:r>
            <a:rPr lang="pl-PL" sz="2300" kern="1200"/>
            <a:t>ale jak to wygląda przy duplikatach?</a:t>
          </a:r>
          <a:endParaRPr lang="en-US" sz="2300" kern="1200"/>
        </a:p>
      </dsp:txBody>
      <dsp:txXfrm>
        <a:off x="0" y="1289311"/>
        <a:ext cx="5978072" cy="1287424"/>
      </dsp:txXfrm>
    </dsp:sp>
    <dsp:sp modelId="{EE871647-62A6-4506-9135-532D356ADB3E}">
      <dsp:nvSpPr>
        <dsp:cNvPr id="0" name=""/>
        <dsp:cNvSpPr/>
      </dsp:nvSpPr>
      <dsp:spPr>
        <a:xfrm>
          <a:off x="0" y="2576736"/>
          <a:ext cx="597807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C1C8CCE-E9DB-4B09-8EE7-753402EDAE3B}">
      <dsp:nvSpPr>
        <dsp:cNvPr id="0" name=""/>
        <dsp:cNvSpPr/>
      </dsp:nvSpPr>
      <dsp:spPr>
        <a:xfrm>
          <a:off x="0" y="2576736"/>
          <a:ext cx="5978072" cy="1287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300" kern="1200"/>
            <a:t>Czy mamy unikalną tożsamość, czy jesteśmy tylko kodem</a:t>
          </a:r>
          <a:br>
            <a:rPr lang="pl-PL" sz="2300" kern="1200"/>
          </a:br>
          <a:r>
            <a:rPr lang="pl-PL" sz="2300" kern="1200"/>
            <a:t>biologicznym z zestawem wariantów?</a:t>
          </a:r>
          <a:endParaRPr lang="en-US" sz="2300" kern="1200"/>
        </a:p>
      </dsp:txBody>
      <dsp:txXfrm>
        <a:off x="0" y="2576736"/>
        <a:ext cx="5978072" cy="12874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DBFCE3-5135-4378-B73A-E48FE002C068}">
      <dsp:nvSpPr>
        <dsp:cNvPr id="0" name=""/>
        <dsp:cNvSpPr/>
      </dsp:nvSpPr>
      <dsp:spPr>
        <a:xfrm>
          <a:off x="0" y="708097"/>
          <a:ext cx="10515600" cy="13072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3985D0-E292-4C84-9607-0C9C52A06B7F}">
      <dsp:nvSpPr>
        <dsp:cNvPr id="0" name=""/>
        <dsp:cNvSpPr/>
      </dsp:nvSpPr>
      <dsp:spPr>
        <a:xfrm>
          <a:off x="395445" y="1002230"/>
          <a:ext cx="718991" cy="7189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FA94E5-E093-4550-A594-E657207F5F4C}">
      <dsp:nvSpPr>
        <dsp:cNvPr id="0" name=""/>
        <dsp:cNvSpPr/>
      </dsp:nvSpPr>
      <dsp:spPr>
        <a:xfrm>
          <a:off x="1509882" y="708097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kern="1200"/>
            <a:t>Jeśli leki zwiększają samokontrolę i hamują impulsy, to ingerują</a:t>
          </a:r>
          <a:br>
            <a:rPr lang="pl-PL" sz="1800" kern="1200"/>
          </a:br>
          <a:r>
            <a:rPr lang="pl-PL" sz="1800" kern="1200"/>
            <a:t>w fundamenty charakteru, który tradycyjnie rodzi się z wysiłku</a:t>
          </a:r>
          <a:br>
            <a:rPr lang="pl-PL" sz="1800" kern="1200"/>
          </a:br>
          <a:r>
            <a:rPr lang="pl-PL" sz="1800" kern="1200"/>
            <a:t>i pokonywania ograniczeń.</a:t>
          </a:r>
          <a:endParaRPr lang="en-US" sz="1800" kern="1200"/>
        </a:p>
      </dsp:txBody>
      <dsp:txXfrm>
        <a:off x="1509882" y="708097"/>
        <a:ext cx="9005717" cy="1307257"/>
      </dsp:txXfrm>
    </dsp:sp>
    <dsp:sp modelId="{EDE3860C-B456-454B-9F04-7022E0CACBC5}">
      <dsp:nvSpPr>
        <dsp:cNvPr id="0" name=""/>
        <dsp:cNvSpPr/>
      </dsp:nvSpPr>
      <dsp:spPr>
        <a:xfrm>
          <a:off x="0" y="2342169"/>
          <a:ext cx="10515600" cy="13072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7CDD03-1F2E-4027-A467-7A1FC2AF74A3}">
      <dsp:nvSpPr>
        <dsp:cNvPr id="0" name=""/>
        <dsp:cNvSpPr/>
      </dsp:nvSpPr>
      <dsp:spPr>
        <a:xfrm>
          <a:off x="395445" y="2636302"/>
          <a:ext cx="718991" cy="7189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513953-9F70-4A45-A496-50973C3066E1}">
      <dsp:nvSpPr>
        <dsp:cNvPr id="0" name=""/>
        <dsp:cNvSpPr/>
      </dsp:nvSpPr>
      <dsp:spPr>
        <a:xfrm>
          <a:off x="1509882" y="2342169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/>
            <a:t>Zagrożenia:</a:t>
          </a:r>
          <a:r>
            <a:rPr lang="pl-PL" sz="1800" kern="1200"/>
            <a:t>Jeśli odejmiemy człowiekowi wysiłek, przestaje być jasne, co jest „jego”, a co jest działaniem farmakologii. Możliwość uzależnienia od łatwego szczęścia i spokoju dostępnego w pigułce.W takim świecie charakter nie jest wyrazem człowieczeństwa, lecz produktem.</a:t>
          </a:r>
          <a:endParaRPr lang="en-US" sz="1800" kern="1200"/>
        </a:p>
      </dsp:txBody>
      <dsp:txXfrm>
        <a:off x="1509882" y="2342169"/>
        <a:ext cx="9005717" cy="1307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865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2184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99716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1215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332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4438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771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2979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027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1248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637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458C4E1-F1B2-4581-BA44-C45507FE7ADE}" type="datetimeFigureOut">
              <a:rPr lang="pl-PL" smtClean="0"/>
              <a:t>30.01.2026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4DCB7BA-4D70-4D2D-AEA4-ACBF13AEEA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11692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sztuka, anime, kreskówka, Grafika&#10;&#10;Zawartość wygenerowana przez AI może być niepoprawna.">
            <a:extLst>
              <a:ext uri="{FF2B5EF4-FFF2-40B4-BE49-F238E27FC236}">
                <a16:creationId xmlns:a16="http://schemas.microsoft.com/office/drawing/2014/main" id="{A175646D-08B8-CDAD-2A84-18723F11DD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" b="-2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2B8EF14-E338-97B1-B953-48352AC32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85" y="823965"/>
            <a:ext cx="9144000" cy="3063240"/>
          </a:xfrm>
        </p:spPr>
        <p:txBody>
          <a:bodyPr>
            <a:normAutofit/>
          </a:bodyPr>
          <a:lstStyle/>
          <a:p>
            <a:br>
              <a:rPr lang="pl-PL" sz="51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pl-PL" sz="5100" b="1" dirty="0">
                <a:solidFill>
                  <a:schemeClr val="tx1"/>
                </a:solidFill>
                <a:latin typeface="Avenir Next LT Pro" panose="020B0504020202020204" pitchFamily="34" charset="0"/>
              </a:rPr>
              <a:t>Inżynieria człowieka</a:t>
            </a:r>
            <a:br>
              <a:rPr lang="pl-PL" sz="51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pl-PL" sz="5100" dirty="0">
                <a:solidFill>
                  <a:schemeClr val="tx1"/>
                </a:solidFill>
                <a:latin typeface="Avenir Next LT Pro" panose="020B0504020202020204" pitchFamily="34" charset="0"/>
              </a:rPr>
              <a:t>w świecie nowoczesnej medycyny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22B82DC-744D-CF48-922B-137568BE2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2485" y="5958672"/>
            <a:ext cx="9144000" cy="899317"/>
          </a:xfrm>
        </p:spPr>
        <p:txBody>
          <a:bodyPr>
            <a:normAutofit/>
          </a:bodyPr>
          <a:lstStyle/>
          <a:p>
            <a:r>
              <a:rPr lang="pl-PL" dirty="0">
                <a:latin typeface="Avenir Next LT Pro" panose="020B0504020202020204" pitchFamily="34" charset="0"/>
              </a:rPr>
              <a:t>Mateusz Dziedzic</a:t>
            </a:r>
          </a:p>
          <a:p>
            <a:r>
              <a:rPr lang="pl-PL" dirty="0">
                <a:latin typeface="Avenir Next LT Pro" panose="020B0504020202020204" pitchFamily="34" charset="0"/>
              </a:rPr>
              <a:t>Sebastian Olbrych</a:t>
            </a:r>
          </a:p>
        </p:txBody>
      </p:sp>
    </p:spTree>
    <p:extLst>
      <p:ext uri="{BB962C8B-B14F-4D97-AF65-F5344CB8AC3E}">
        <p14:creationId xmlns:p14="http://schemas.microsoft.com/office/powerpoint/2010/main" val="13098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B527B5F9-FCB2-EB96-9818-1FE260C6C3A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l="1299" r="270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69B1C07-44A4-66E7-25C3-7729B9E29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Klon z pamięcią – Przypadek „Mickey 17”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6649858-4314-F3F4-E9BE-A20AF95EA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l-PL" b="1" dirty="0"/>
              <a:t>Scenariusz B: Pełna kopia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Kopiujemy nie tylko ciało, ale też strukturę mentalną. </a:t>
            </a:r>
          </a:p>
          <a:p>
            <a:pPr marL="0" indent="0">
              <a:buNone/>
            </a:pPr>
            <a:r>
              <a:rPr lang="pl-PL" dirty="0"/>
              <a:t>Teoretycznie pozwala to ominąć śmierć. W praktyce nikt nie wie,</a:t>
            </a:r>
            <a:br>
              <a:rPr lang="pl-PL" dirty="0"/>
            </a:br>
            <a:r>
              <a:rPr lang="pl-PL" dirty="0"/>
              <a:t>czy kopia to dalej Ty, czy tylko ktoś, kto myśli, że jest Tobą.</a:t>
            </a:r>
          </a:p>
          <a:p>
            <a:pPr marL="0" indent="0">
              <a:buNone/>
            </a:pPr>
            <a:r>
              <a:rPr lang="pl-PL" b="1" dirty="0"/>
              <a:t>Wizja z filmu „Mickey 17”:</a:t>
            </a:r>
            <a:endParaRPr lang="pl-PL"/>
          </a:p>
          <a:p>
            <a:r>
              <a:rPr lang="pl-PL" dirty="0"/>
              <a:t>Człowiek jako pracownik z recyklingu. Bohater ginie, jest drukowany od nowa z uzupełnionymi wspomnieniami i wraca do pracy.</a:t>
            </a:r>
          </a:p>
          <a:p>
            <a:r>
              <a:rPr lang="pl-PL" dirty="0"/>
              <a:t>System traktuje go jak wymienialny element infrastruktury.</a:t>
            </a:r>
          </a:p>
          <a:p>
            <a:r>
              <a:rPr lang="pl-PL" dirty="0"/>
              <a:t>Świat, w którym człowiek nie ma unikalności, a śmierć nie ma znaczenia.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44983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Nowe prawo człowieka - THINKTANK">
            <a:extLst>
              <a:ext uri="{FF2B5EF4-FFF2-40B4-BE49-F238E27FC236}">
                <a16:creationId xmlns:a16="http://schemas.microsoft.com/office/drawing/2014/main" id="{E7091D8A-016B-217F-373A-520FBB3B9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4" b="10351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B18C5F6B-49D1-60C6-03C3-3105D769A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Klonowanie - prawa człowieka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037FE10-B66C-8BD6-61BB-5B0A402BB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pl-PL" b="1" dirty="0"/>
              <a:t>Problem własności:</a:t>
            </a:r>
            <a:endParaRPr lang="pl-PL"/>
          </a:p>
          <a:p>
            <a:pPr marL="0" indent="0">
              <a:buNone/>
            </a:pPr>
            <a:r>
              <a:rPr lang="pl-PL" dirty="0"/>
              <a:t>Czy klon ma pełnię praw człowieka? Tworzony przez firmę w laboratorium, czy jest czyjąś własnością? Historia pokazuje, że traktowanie żywych istot jako własności (niewolnictwo, dzieci rodu) zawsze kończyło się tragicznie.</a:t>
            </a:r>
          </a:p>
          <a:p>
            <a:pPr marL="0" indent="0">
              <a:buNone/>
            </a:pPr>
            <a:r>
              <a:rPr lang="pl-PL" b="1" dirty="0"/>
              <a:t>Konflikt Oryginał vs Kopia:</a:t>
            </a:r>
            <a:endParaRPr lang="pl-PL"/>
          </a:p>
          <a:p>
            <a:r>
              <a:rPr lang="pl-PL" dirty="0"/>
              <a:t>Co jeśli proces zawiedzie i kopia zostanie</a:t>
            </a:r>
            <a:br>
              <a:rPr lang="pl-PL" dirty="0"/>
            </a:br>
            <a:r>
              <a:rPr lang="pl-PL" dirty="0"/>
              <a:t>wydrukowana, mimo że oryginał nie umarł?</a:t>
            </a:r>
          </a:p>
          <a:p>
            <a:r>
              <a:rPr lang="pl-PL" dirty="0"/>
              <a:t>Kto jest „prawdziwym” </a:t>
            </a:r>
            <a:r>
              <a:rPr lang="pl-PL" dirty="0" err="1"/>
              <a:t>Mickey’m</a:t>
            </a:r>
            <a:r>
              <a:rPr lang="pl-PL" dirty="0"/>
              <a:t>?</a:t>
            </a:r>
            <a:br>
              <a:rPr lang="pl-PL" dirty="0"/>
            </a:br>
            <a:r>
              <a:rPr lang="pl-PL" dirty="0"/>
              <a:t>Kto ma prawo do życia i tożsamości,</a:t>
            </a:r>
            <a:br>
              <a:rPr lang="pl-PL" dirty="0"/>
            </a:br>
            <a:r>
              <a:rPr lang="pl-PL" dirty="0"/>
              <a:t>skoro obaj mają to samo ciało i tę samą osobowość?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44531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3C199FAA-1795-EDF0-032E-0B9CAA8DED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t="667" b="13782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ADA1F37-0A2A-DFF7-BFC1-BDA31F0AA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Kryzys tożsamości w świecie klonów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F08508F-5573-0F06-484E-E8D96CBD2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l-PL" b="1" dirty="0"/>
              <a:t>Fundamentalna sprzeczność:</a:t>
            </a:r>
            <a:endParaRPr lang="pl-PL" dirty="0"/>
          </a:p>
          <a:p>
            <a:r>
              <a:rPr lang="pl-PL" dirty="0"/>
              <a:t>Człowiek w świecie klonowania pozostaje człowiekiem pod kątem genomu, ale traci pewność co do swojej unikalności.</a:t>
            </a:r>
            <a:br>
              <a:rPr lang="pl-PL" dirty="0"/>
            </a:br>
            <a:endParaRPr lang="pl-PL" dirty="0"/>
          </a:p>
          <a:p>
            <a:r>
              <a:rPr lang="pl-PL" dirty="0"/>
              <a:t>Nie czujemy się dobrze z myślą, że możemy spotkać samych siebie, a tym bardziej idei, że to my możemy być kopią.</a:t>
            </a:r>
            <a:br>
              <a:rPr lang="pl-PL" dirty="0"/>
            </a:br>
            <a:endParaRPr lang="pl-PL" dirty="0"/>
          </a:p>
          <a:p>
            <a:r>
              <a:rPr lang="pl-PL" dirty="0"/>
              <a:t>Czy ludzka świadomość jest gotowa na uznanie samego siebie</a:t>
            </a:r>
            <a:br>
              <a:rPr lang="pl-PL" dirty="0"/>
            </a:br>
            <a:r>
              <a:rPr lang="pl-PL" dirty="0"/>
              <a:t>za kopię? Czy jesteśmy gotowi podważyć prawdziwość jedynej dotychczas pewnej rzeczy – własnego „JA”?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6248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CF0351-D31F-1E10-B55E-707B9AE1E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100"/>
              <a:t>Projektowanie dzieci – na zamówienie</a:t>
            </a:r>
            <a:br>
              <a:rPr lang="pl-PL" sz="3100"/>
            </a:br>
            <a:endParaRPr lang="pl-PL" sz="3100"/>
          </a:p>
        </p:txBody>
      </p:sp>
      <p:pic>
        <p:nvPicPr>
          <p:cNvPr id="5" name="Obraz 4" descr="Obraz zawierający Ludzka twarz, osoba, ubrania, uśmiech&#10;&#10;Zawartość wygenerowana przez AI może być niepoprawna.">
            <a:extLst>
              <a:ext uri="{FF2B5EF4-FFF2-40B4-BE49-F238E27FC236}">
                <a16:creationId xmlns:a16="http://schemas.microsoft.com/office/drawing/2014/main" id="{0BF08F8E-687B-669C-E969-246A5F918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2" r="17583"/>
          <a:stretch>
            <a:fillRect/>
          </a:stretch>
        </p:blipFill>
        <p:spPr>
          <a:xfrm>
            <a:off x="269158" y="1580050"/>
            <a:ext cx="4978874" cy="3990000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04308A9-DCDC-363D-358F-57CE6948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2862" y="1732449"/>
            <a:ext cx="5546272" cy="405875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Clr>
                <a:srgbClr val="AA8D5D"/>
              </a:buClr>
              <a:buNone/>
            </a:pPr>
            <a:r>
              <a:rPr lang="pl-PL" sz="1700" b="1" dirty="0"/>
              <a:t>Możliwości technologiczne - Ingerencja w genom przed narodzinami:</a:t>
            </a:r>
          </a:p>
          <a:p>
            <a:pPr marL="0" indent="0">
              <a:lnSpc>
                <a:spcPct val="90000"/>
              </a:lnSpc>
              <a:buClr>
                <a:srgbClr val="AA8D5D"/>
              </a:buClr>
              <a:buNone/>
            </a:pPr>
            <a:r>
              <a:rPr lang="pl-PL" sz="1700" dirty="0"/>
              <a:t> wyłączenie chorób, dodanie odporności, wybór koloru oczu, wzrostu czy temperamentu.</a:t>
            </a:r>
          </a:p>
          <a:p>
            <a:pPr marL="0" indent="0">
              <a:lnSpc>
                <a:spcPct val="90000"/>
              </a:lnSpc>
              <a:buClr>
                <a:srgbClr val="AA8D5D"/>
              </a:buClr>
              <a:buNone/>
            </a:pPr>
            <a:r>
              <a:rPr lang="pl-PL" sz="1700" b="1" dirty="0"/>
              <a:t>Zalety:</a:t>
            </a:r>
            <a:r>
              <a:rPr lang="pl-PL" sz="1700" dirty="0"/>
              <a:t> Brak chorób genetycznych, mniejsze ryzyko nowotworów, zdrowsze pokolenie.</a:t>
            </a:r>
          </a:p>
          <a:p>
            <a:pPr marL="0" indent="0">
              <a:lnSpc>
                <a:spcPct val="90000"/>
              </a:lnSpc>
              <a:buClr>
                <a:srgbClr val="AA8D5D"/>
              </a:buClr>
              <a:buNone/>
            </a:pPr>
            <a:r>
              <a:rPr lang="pl-PL" sz="1700" b="1" dirty="0"/>
              <a:t>Wady – Dziecko jako produkt:</a:t>
            </a:r>
            <a:endParaRPr lang="pl-PL" sz="1700" dirty="0"/>
          </a:p>
          <a:p>
            <a:pPr>
              <a:lnSpc>
                <a:spcPct val="90000"/>
              </a:lnSpc>
              <a:buClr>
                <a:srgbClr val="AA8D5D"/>
              </a:buClr>
            </a:pPr>
            <a:r>
              <a:rPr lang="pl-PL" sz="1700" dirty="0"/>
              <a:t>Zmiana definicji rodzicielstwa: dziecko przestaje być kimś,</a:t>
            </a:r>
            <a:br>
              <a:rPr lang="pl-PL" sz="1700" dirty="0"/>
            </a:br>
            <a:r>
              <a:rPr lang="pl-PL" sz="1700" dirty="0"/>
              <a:t>kto „się trafił”, a staje się czymś, co można ustawić / dostosować.</a:t>
            </a:r>
          </a:p>
          <a:p>
            <a:pPr>
              <a:lnSpc>
                <a:spcPct val="90000"/>
              </a:lnSpc>
              <a:buClr>
                <a:srgbClr val="AA8D5D"/>
              </a:buClr>
            </a:pPr>
            <a:r>
              <a:rPr lang="pl-PL" sz="1700" dirty="0"/>
              <a:t>Rodzic, który zapłacił za cechy, może mieć roszczenia wobec dziecka jak wobec wadliwego towaru.</a:t>
            </a:r>
          </a:p>
          <a:p>
            <a:pPr>
              <a:lnSpc>
                <a:spcPct val="90000"/>
              </a:lnSpc>
              <a:buClr>
                <a:srgbClr val="AA8D5D"/>
              </a:buClr>
            </a:pP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18548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George Orwell 1984 konusu nedir?">
            <a:extLst>
              <a:ext uri="{FF2B5EF4-FFF2-40B4-BE49-F238E27FC236}">
                <a16:creationId xmlns:a16="http://schemas.microsoft.com/office/drawing/2014/main" id="{D5186BDA-F387-C61B-BCFE-D3AF3011E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C5ABFF2-A505-8D04-1589-44F6DFEC2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Nowa klasowość biologiczna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88AF52-1AB5-0935-9951-E70D82907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b="1" dirty="0"/>
              <a:t>Hierarchizacja genetyczna:</a:t>
            </a:r>
            <a:endParaRPr lang="pl-PL"/>
          </a:p>
          <a:p>
            <a:r>
              <a:rPr lang="pl-PL" dirty="0"/>
              <a:t>Jedni mogą zapłacić za zdrowe, ulepszone potomstwo, inni nie.</a:t>
            </a:r>
          </a:p>
          <a:p>
            <a:r>
              <a:rPr lang="pl-PL" dirty="0"/>
              <a:t>Powstaje nowa forma klasowości – biologiczna. Społeczeństwo przestaje być wspólnotą ludzi.</a:t>
            </a:r>
          </a:p>
          <a:p>
            <a:pPr marL="0" indent="0">
              <a:buNone/>
            </a:pPr>
            <a:r>
              <a:rPr lang="pl-PL" b="1" dirty="0"/>
              <a:t>Tworzenie kasty robotniczej</a:t>
            </a:r>
            <a:endParaRPr lang="pl-PL"/>
          </a:p>
          <a:p>
            <a:pPr marL="0" indent="0">
              <a:buNone/>
            </a:pPr>
            <a:r>
              <a:rPr lang="pl-PL" dirty="0"/>
              <a:t>Możliwość projektowania ludzi o określonych parametrach:</a:t>
            </a:r>
            <a:br>
              <a:rPr lang="pl-PL" dirty="0"/>
            </a:br>
            <a:r>
              <a:rPr lang="pl-PL" dirty="0"/>
              <a:t>idealny sportowiec, geniusz, posłuszny pracownik.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48659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2" name="Picture 8" descr="Narzędzia AI - kluczowe aspekty prawne - INFOGRAFIKA - SARE">
            <a:extLst>
              <a:ext uri="{FF2B5EF4-FFF2-40B4-BE49-F238E27FC236}">
                <a16:creationId xmlns:a16="http://schemas.microsoft.com/office/drawing/2014/main" id="{4C18F991-F3D7-A388-2FAC-DC45ECC80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1" b="19776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7CF520D-4BA6-D087-24D9-2A692A0BE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/>
              <a:t>Problemy prawne inżynierii genomu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FD75A02-A07E-B447-1F88-C20F29C27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/>
          </a:bodyPr>
          <a:lstStyle/>
          <a:p>
            <a:r>
              <a:rPr lang="pl-PL"/>
              <a:t>Inżynieria genomu to realna technologia, ale system prawny nie jest na nią jeszcze gotowy.</a:t>
            </a:r>
          </a:p>
          <a:p>
            <a:r>
              <a:rPr lang="pl-PL"/>
              <a:t>Co zrobić, jeśli „projekt” nie wyjdzie? Kto ponosi winę – rodzic, lekarz czy laboratorium?</a:t>
            </a:r>
          </a:p>
          <a:p>
            <a:r>
              <a:rPr lang="pl-PL"/>
              <a:t>Czy dziecko może w przyszłości pozwać rodziców za to, że wykonano na nim modyfikację, której nie chciało (np. wrodzone predyspozycje do zawodu, którego nienawidzi)?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53081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22FA733-FB5B-CE90-C55F-9FAE03CE8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 fontScale="90000"/>
          </a:bodyPr>
          <a:lstStyle/>
          <a:p>
            <a:r>
              <a:rPr lang="pl-PL" dirty="0"/>
              <a:t>Psychika jako system: Osobowość a Charakter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0E96FC9-D532-47F6-E511-9A562DAB0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Clr>
                <a:srgbClr val="34C2D5"/>
              </a:buClr>
              <a:buNone/>
            </a:pPr>
            <a:r>
              <a:rPr lang="pl-PL" sz="1700" b="1" dirty="0"/>
              <a:t>Model informatyczny psychiki:</a:t>
            </a:r>
            <a:endParaRPr lang="pl-PL" sz="1700" dirty="0"/>
          </a:p>
          <a:p>
            <a:pPr>
              <a:lnSpc>
                <a:spcPct val="90000"/>
              </a:lnSpc>
              <a:buClr>
                <a:srgbClr val="34C2D5"/>
              </a:buClr>
            </a:pPr>
            <a:r>
              <a:rPr lang="pl-PL" sz="1700" b="1" dirty="0"/>
              <a:t>Osobowość (Hardware, Ustawienia domyślne):</a:t>
            </a:r>
            <a:endParaRPr lang="pl-PL" sz="1700" dirty="0"/>
          </a:p>
          <a:p>
            <a:pPr lvl="1">
              <a:lnSpc>
                <a:spcPct val="90000"/>
              </a:lnSpc>
              <a:buClr>
                <a:srgbClr val="34C2D5"/>
              </a:buClr>
            </a:pPr>
            <a:r>
              <a:rPr lang="pl-PL" sz="1700" dirty="0"/>
              <a:t>Struktura połączeń sieci neuronowej, wagi i </a:t>
            </a:r>
            <a:r>
              <a:rPr lang="pl-PL" sz="1700" dirty="0" err="1"/>
              <a:t>biasy</a:t>
            </a:r>
            <a:r>
              <a:rPr lang="pl-PL" sz="1700" dirty="0"/>
              <a:t>.</a:t>
            </a:r>
          </a:p>
          <a:p>
            <a:pPr lvl="1">
              <a:lnSpc>
                <a:spcPct val="90000"/>
              </a:lnSpc>
              <a:buClr>
                <a:srgbClr val="34C2D5"/>
              </a:buClr>
            </a:pPr>
            <a:r>
              <a:rPr lang="pl-PL" sz="1700" dirty="0"/>
              <a:t>Obejmuje: temperament, styl reagowania, potrzeby, przetwarzanie emocji.</a:t>
            </a:r>
          </a:p>
          <a:p>
            <a:pPr lvl="1">
              <a:lnSpc>
                <a:spcPct val="90000"/>
              </a:lnSpc>
              <a:buClr>
                <a:srgbClr val="34C2D5"/>
              </a:buClr>
            </a:pPr>
            <a:r>
              <a:rPr lang="pl-PL" sz="1700" dirty="0"/>
              <a:t>Wynika z biologii i jest widoczna już u dzieci.</a:t>
            </a:r>
          </a:p>
          <a:p>
            <a:pPr>
              <a:lnSpc>
                <a:spcPct val="90000"/>
              </a:lnSpc>
              <a:buClr>
                <a:srgbClr val="34C2D5"/>
              </a:buClr>
            </a:pPr>
            <a:r>
              <a:rPr lang="pl-PL" sz="1700" b="1" dirty="0"/>
              <a:t>Charakter (Software, Trening):</a:t>
            </a:r>
            <a:endParaRPr lang="pl-PL" sz="1700" dirty="0"/>
          </a:p>
          <a:p>
            <a:pPr lvl="1">
              <a:lnSpc>
                <a:spcPct val="90000"/>
              </a:lnSpc>
              <a:buClr>
                <a:srgbClr val="34C2D5"/>
              </a:buClr>
            </a:pPr>
            <a:r>
              <a:rPr lang="pl-PL" sz="1700" dirty="0"/>
              <a:t>To, co powtarzalne i wytrenowane: normy, nawyki moralne, strategie.</a:t>
            </a:r>
          </a:p>
          <a:p>
            <a:pPr lvl="1">
              <a:lnSpc>
                <a:spcPct val="90000"/>
              </a:lnSpc>
              <a:buClr>
                <a:srgbClr val="34C2D5"/>
              </a:buClr>
            </a:pPr>
            <a:r>
              <a:rPr lang="pl-PL" sz="1700" dirty="0"/>
              <a:t>Efekt procesu wzmacniania konkretnych ścieżek neuronowych</a:t>
            </a:r>
            <a:br>
              <a:rPr lang="pl-PL" sz="1700" dirty="0"/>
            </a:br>
            <a:r>
              <a:rPr lang="pl-PL" sz="1700" dirty="0"/>
              <a:t>(np. nagradzanie odwagi).</a:t>
            </a:r>
          </a:p>
          <a:p>
            <a:pPr>
              <a:lnSpc>
                <a:spcPct val="90000"/>
              </a:lnSpc>
              <a:buClr>
                <a:srgbClr val="34C2D5"/>
              </a:buClr>
            </a:pPr>
            <a:endParaRPr lang="pl-PL" sz="1700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E85C6B91-D55E-B546-62A1-972E3CEE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6560" y="2235299"/>
            <a:ext cx="4065464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77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213D2D-C2E7-8C02-9C31-1948D9CEA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0287"/>
            <a:ext cx="12191999" cy="1325563"/>
          </a:xfrm>
        </p:spPr>
        <p:txBody>
          <a:bodyPr/>
          <a:lstStyle/>
          <a:p>
            <a:r>
              <a:rPr lang="pl-PL" b="1" dirty="0">
                <a:latin typeface="Avenir Next LT Pro" panose="020B0504020202020204" pitchFamily="34" charset="0"/>
              </a:rPr>
              <a:t>Farmakologiczna manipulacja osobowością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797932-912E-A08B-8643-2995DF0B1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79625"/>
            <a:ext cx="3623733" cy="477308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l-PL" b="1" dirty="0">
                <a:latin typeface="Avenir Next LT Pro" panose="020B0504020202020204" pitchFamily="34" charset="0"/>
              </a:rPr>
              <a:t>Regulacja chemiczna:</a:t>
            </a:r>
            <a:endParaRPr lang="pl-PL" dirty="0">
              <a:latin typeface="Avenir Next LT Pro" panose="020B0504020202020204" pitchFamily="34" charset="0"/>
            </a:endParaRPr>
          </a:p>
          <a:p>
            <a:r>
              <a:rPr lang="pl-PL" dirty="0">
                <a:latin typeface="Avenir Next LT Pro" panose="020B0504020202020204" pitchFamily="34" charset="0"/>
              </a:rPr>
              <a:t>Medycyna przyszłości może działać na neuroprzekaźniki tak precyzyjnie, jak dziś na hormony tarczycy.</a:t>
            </a:r>
          </a:p>
          <a:p>
            <a:pPr marL="0" indent="0">
              <a:buNone/>
            </a:pPr>
            <a:endParaRPr lang="pl-PL" dirty="0">
              <a:latin typeface="Avenir Next LT Pro" panose="020B0504020202020204" pitchFamily="34" charset="0"/>
            </a:endParaRPr>
          </a:p>
          <a:p>
            <a:r>
              <a:rPr lang="pl-PL" dirty="0">
                <a:latin typeface="Avenir Next LT Pro" panose="020B0504020202020204" pitchFamily="34" charset="0"/>
              </a:rPr>
              <a:t>Obniżenie lęku (odporność na stres), zwiększenie czujności, podkręcenie motywacji, wygaszenie impulsywności.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1201B-F3CD-82CF-0097-524AA4CE4541}"/>
              </a:ext>
            </a:extLst>
          </p:cNvPr>
          <p:cNvSpPr txBox="1"/>
          <p:nvPr/>
        </p:nvSpPr>
        <p:spPr>
          <a:xfrm>
            <a:off x="6587066" y="2079625"/>
            <a:ext cx="4749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2400" b="1" dirty="0">
                <a:latin typeface="Avenir Next LT Pro" panose="020B0504020202020204" pitchFamily="34" charset="0"/>
              </a:rPr>
              <a:t>Ryzyko społeczne:</a:t>
            </a:r>
            <a:endParaRPr lang="pl-PL" sz="2400" dirty="0">
              <a:latin typeface="Avenir Next LT Pro" panose="020B05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>
                <a:latin typeface="Avenir Next LT Pro" panose="020B0504020202020204" pitchFamily="34" charset="0"/>
              </a:rPr>
              <a:t>Społeczeństwo może zacząć wymagać standardu osobowościowego.</a:t>
            </a:r>
          </a:p>
          <a:p>
            <a:endParaRPr lang="pl-PL" sz="2400" dirty="0">
              <a:latin typeface="Avenir Next LT Pro" panose="020B05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>
                <a:latin typeface="Avenir Next LT Pro" panose="020B0504020202020204" pitchFamily="34" charset="0"/>
              </a:rPr>
              <a:t>Presja na pracowników, by byli farmakologicznie lepiej przystosowani do wykonywanego zawodu.</a:t>
            </a:r>
          </a:p>
        </p:txBody>
      </p:sp>
    </p:spTree>
    <p:extLst>
      <p:ext uri="{BB962C8B-B14F-4D97-AF65-F5344CB8AC3E}">
        <p14:creationId xmlns:p14="http://schemas.microsoft.com/office/powerpoint/2010/main" val="3480510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FA9995F-1654-F818-45A2-E1F4187B0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962785" cy="1354667"/>
          </a:xfrm>
        </p:spPr>
        <p:txBody>
          <a:bodyPr>
            <a:normAutofit/>
          </a:bodyPr>
          <a:lstStyle/>
          <a:p>
            <a:r>
              <a:rPr lang="pl-PL" sz="4100" dirty="0">
                <a:latin typeface="Avenir Next LT Pro" panose="020B0504020202020204" pitchFamily="34" charset="0"/>
              </a:rPr>
              <a:t>Nowy wspaniały świat</a:t>
            </a:r>
            <a:br>
              <a:rPr lang="pl-PL" sz="4100" dirty="0">
                <a:latin typeface="Avenir Next LT Pro" panose="020B0504020202020204" pitchFamily="34" charset="0"/>
              </a:rPr>
            </a:br>
            <a:r>
              <a:rPr lang="pl-PL" sz="4100" i="1" dirty="0">
                <a:latin typeface="Avenir Next LT Pro" panose="020B0504020202020204" pitchFamily="34" charset="0"/>
              </a:rPr>
              <a:t>Aldousa Huxleya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513BB4F-E96E-C2B3-AF68-264456075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1" y="1786466"/>
            <a:ext cx="5263088" cy="46360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sz="2400" b="1" dirty="0">
                <a:latin typeface="Avenir Next LT Pro" panose="020B0504020202020204" pitchFamily="34" charset="0"/>
              </a:rPr>
              <a:t>SOMA - lek na wolność:</a:t>
            </a:r>
            <a:endParaRPr lang="pl-PL" sz="2400" dirty="0">
              <a:latin typeface="Avenir Next LT Pro" panose="020B0504020202020204" pitchFamily="34" charset="0"/>
            </a:endParaRPr>
          </a:p>
          <a:p>
            <a:r>
              <a:rPr lang="pl-PL" sz="2400" dirty="0">
                <a:latin typeface="Avenir Next LT Pro" panose="020B0504020202020204" pitchFamily="34" charset="0"/>
              </a:rPr>
              <a:t>W świecie Huxleya osobowość była regulowana farmakologicznie.</a:t>
            </a:r>
          </a:p>
          <a:p>
            <a:r>
              <a:rPr lang="pl-PL" sz="2400" dirty="0">
                <a:latin typeface="Avenir Next LT Pro" panose="020B0504020202020204" pitchFamily="34" charset="0"/>
              </a:rPr>
              <a:t>„Soma” nie zmieniała zachowań wprost, za to wygaszała emocje tak skutecznie, że nikt nie był w stanie stawiać oporu. Człowiek tracił własne niepokoje. Razem z nimi tracił spontaniczność, bunt</a:t>
            </a:r>
            <a:br>
              <a:rPr lang="pl-PL" sz="2400" dirty="0">
                <a:latin typeface="Avenir Next LT Pro" panose="020B0504020202020204" pitchFamily="34" charset="0"/>
              </a:rPr>
            </a:br>
            <a:r>
              <a:rPr lang="pl-PL" sz="2400" dirty="0">
                <a:latin typeface="Avenir Next LT Pro" panose="020B0504020202020204" pitchFamily="34" charset="0"/>
              </a:rPr>
              <a:t>i niezgodę, która jednak jest istotnym elementem rozwoju człowieku.</a:t>
            </a:r>
          </a:p>
          <a:p>
            <a:r>
              <a:rPr lang="pl-PL" sz="2400" dirty="0">
                <a:latin typeface="Avenir Next LT Pro" panose="020B0504020202020204" pitchFamily="34" charset="0"/>
              </a:rPr>
              <a:t>Soma została lekiem na cierpienie, ale jednocześnie narzędziem zniewolenia.</a:t>
            </a:r>
          </a:p>
          <a:p>
            <a:endParaRPr lang="pl-PL" sz="2400" dirty="0">
              <a:latin typeface="Avenir Next LT Pro" panose="020B0504020202020204" pitchFamily="34" charset="0"/>
            </a:endParaRPr>
          </a:p>
        </p:txBody>
      </p:sp>
      <p:pic>
        <p:nvPicPr>
          <p:cNvPr id="2050" name="Picture 2" descr="Aldous Huxley">
            <a:extLst>
              <a:ext uri="{FF2B5EF4-FFF2-40B4-BE49-F238E27FC236}">
                <a16:creationId xmlns:a16="http://schemas.microsoft.com/office/drawing/2014/main" id="{BEE5C79F-A9A9-F819-F7D0-A6C90DCCA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57" r="22606" b="-1"/>
          <a:stretch>
            <a:fillRect/>
          </a:stretch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741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0F02215-7652-EDC6-4237-CE873AAD8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 fontScale="90000"/>
          </a:bodyPr>
          <a:lstStyle/>
          <a:p>
            <a:r>
              <a:rPr lang="pl-PL" b="1" dirty="0">
                <a:latin typeface="Avenir Next LT Pro" panose="020B0504020202020204" pitchFamily="34" charset="0"/>
              </a:rPr>
              <a:t>Manipulacja charakteru - droga na skróty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7006EFC1-CC22-2A68-BAD7-B5A2D386AB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8126135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491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tekst, zrzut ekranu, sztuka, Grafika&#10;&#10;Zawartość wygenerowana przez AI może być niepoprawna.">
            <a:extLst>
              <a:ext uri="{FF2B5EF4-FFF2-40B4-BE49-F238E27FC236}">
                <a16:creationId xmlns:a16="http://schemas.microsoft.com/office/drawing/2014/main" id="{8C9E3A97-E60D-444A-BB38-941590525E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0C715E42-C2BC-CC8B-624C-F60C044336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096656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3395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D478FCA-34FB-1D9F-1AAA-EE2D8C1C6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073" y="339795"/>
            <a:ext cx="4977976" cy="1454051"/>
          </a:xfrm>
        </p:spPr>
        <p:txBody>
          <a:bodyPr>
            <a:normAutofit/>
          </a:bodyPr>
          <a:lstStyle/>
          <a:p>
            <a:r>
              <a:rPr lang="pl-PL" sz="3600" b="1" dirty="0">
                <a:solidFill>
                  <a:schemeClr val="tx2"/>
                </a:solidFill>
                <a:latin typeface="Avenir Next LT Pro" panose="020B0504020202020204" pitchFamily="34" charset="0"/>
              </a:rPr>
              <a:t>Bio-hacking i Inżynieria Ciała</a:t>
            </a:r>
          </a:p>
        </p:txBody>
      </p:sp>
      <p:pic>
        <p:nvPicPr>
          <p:cNvPr id="7" name="Graphic 6" descr="Fingerprint">
            <a:extLst>
              <a:ext uri="{FF2B5EF4-FFF2-40B4-BE49-F238E27FC236}">
                <a16:creationId xmlns:a16="http://schemas.microsoft.com/office/drawing/2014/main" id="{3C6469B3-E446-E6EB-D388-C6BFAE2DC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BC8A09B-1A98-5F8B-3104-87CD3E640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0760" y="1678075"/>
            <a:ext cx="5536004" cy="49437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1800" b="1" dirty="0">
                <a:solidFill>
                  <a:schemeClr val="tx2"/>
                </a:solidFill>
                <a:latin typeface="Avenir Next LT Pro" panose="020B0504020202020204" pitchFamily="34" charset="0"/>
              </a:rPr>
              <a:t>Technologia tu i teraz:</a:t>
            </a:r>
            <a:endParaRPr lang="pl-PL" sz="1800" dirty="0">
              <a:solidFill>
                <a:schemeClr val="tx2"/>
              </a:solidFill>
              <a:latin typeface="Avenir Next LT Pro" panose="020B0504020202020204" pitchFamily="34" charset="0"/>
            </a:endParaRPr>
          </a:p>
          <a:p>
            <a:r>
              <a:rPr lang="pl-PL" sz="1800" b="1" dirty="0">
                <a:solidFill>
                  <a:schemeClr val="tx2"/>
                </a:solidFill>
                <a:latin typeface="Avenir Next LT Pro" panose="020B0504020202020204" pitchFamily="34" charset="0"/>
              </a:rPr>
              <a:t>CRISPR:</a:t>
            </a:r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 Precyzyjna edycja genów (usuwanie chorób monogenowych).</a:t>
            </a:r>
          </a:p>
          <a:p>
            <a:r>
              <a:rPr lang="pl-PL" sz="1800" b="1" dirty="0">
                <a:solidFill>
                  <a:schemeClr val="tx2"/>
                </a:solidFill>
                <a:latin typeface="Avenir Next LT Pro" panose="020B0504020202020204" pitchFamily="34" charset="0"/>
              </a:rPr>
              <a:t>Badania Kioto (2024):</a:t>
            </a:r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 Wyłączenie białka USAG-1 u zwierząt spowodowało odrastanie zębów. Testy na ludziach już ruszyły.</a:t>
            </a:r>
          </a:p>
          <a:p>
            <a:pPr marL="0" indent="0">
              <a:buNone/>
            </a:pPr>
            <a:r>
              <a:rPr lang="pl-PL" sz="1800" b="1" dirty="0">
                <a:solidFill>
                  <a:schemeClr val="tx2"/>
                </a:solidFill>
                <a:latin typeface="Avenir Next LT Pro" panose="020B0504020202020204" pitchFamily="34" charset="0"/>
              </a:rPr>
              <a:t>Przyszłość modyfikacji:</a:t>
            </a:r>
            <a:endParaRPr lang="pl-PL" sz="1800" dirty="0">
              <a:solidFill>
                <a:schemeClr val="tx2"/>
              </a:solidFill>
              <a:latin typeface="Avenir Next LT Pro" panose="020B0504020202020204" pitchFamily="34" charset="0"/>
            </a:endParaRPr>
          </a:p>
          <a:p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Protezy, implanty, sztuczne narządy.</a:t>
            </a:r>
          </a:p>
          <a:p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Modyfikacje wykraczające poza normę, typu zwierzęce geny</a:t>
            </a:r>
            <a:b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</a:br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(skrzela, łuski, kocie oczy).</a:t>
            </a:r>
          </a:p>
          <a:p>
            <a:r>
              <a:rPr lang="pl-PL" sz="1800" dirty="0">
                <a:solidFill>
                  <a:schemeClr val="tx2"/>
                </a:solidFill>
                <a:latin typeface="Avenir Next LT Pro" panose="020B0504020202020204" pitchFamily="34" charset="0"/>
              </a:rPr>
              <a:t>Takie manipulacje oddalają nas od tego, co uznajemy za typowo ludzkie.</a:t>
            </a:r>
          </a:p>
          <a:p>
            <a:endParaRPr lang="pl-PL" sz="1800" dirty="0">
              <a:solidFill>
                <a:schemeClr val="tx2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76358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F54DB9C-6F55-65FC-19F5-92A64BFA6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Granice gatunku Transhumanizm</a:t>
            </a:r>
            <a:endParaRPr lang="pl-PL" sz="4000" b="1" dirty="0">
              <a:solidFill>
                <a:srgbClr val="FFFFFF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5366872-A3F0-51CE-0125-F95EB145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000" b="1" dirty="0"/>
              <a:t>Pytanie o definicję:</a:t>
            </a:r>
            <a:endParaRPr lang="pl-PL" sz="2000" dirty="0"/>
          </a:p>
          <a:p>
            <a:r>
              <a:rPr lang="pl-PL" sz="2000" dirty="0"/>
              <a:t>Ile zmian jeszcze mieści się w pojęciu człowieka?</a:t>
            </a:r>
          </a:p>
          <a:p>
            <a:r>
              <a:rPr lang="pl-PL" sz="2000" dirty="0"/>
              <a:t>Kiedy człowiek przestaje być uważany za człowieka, a kiedy zaczynamy konstruować nowe gatunki świadomych bytów?</a:t>
            </a:r>
          </a:p>
          <a:p>
            <a:pPr marL="0" indent="0">
              <a:buNone/>
            </a:pPr>
            <a:r>
              <a:rPr lang="pl-PL" sz="2000" b="1" dirty="0"/>
              <a:t>Czy istnieje nienaruszalne jądro?</a:t>
            </a:r>
            <a:endParaRPr lang="pl-PL" sz="2000" dirty="0"/>
          </a:p>
          <a:p>
            <a:r>
              <a:rPr lang="pl-PL" sz="2000" b="1" dirty="0"/>
              <a:t>Nie:</a:t>
            </a:r>
            <a:r>
              <a:rPr lang="pl-PL" sz="2000" dirty="0"/>
              <a:t> Człowiek to system biologiczny - wszystko można zmienić.</a:t>
            </a:r>
          </a:p>
          <a:p>
            <a:pPr marL="0" indent="0">
              <a:buNone/>
            </a:pPr>
            <a:r>
              <a:rPr lang="pl-PL" sz="2000" b="1" dirty="0"/>
              <a:t>Element nienazwany:</a:t>
            </a:r>
            <a:r>
              <a:rPr lang="pl-PL" sz="2000" dirty="0"/>
              <a:t> Świadomość/„JA” - brak dowodu na niemodyfikowalność.</a:t>
            </a:r>
          </a:p>
        </p:txBody>
      </p:sp>
    </p:spTree>
    <p:extLst>
      <p:ext uri="{BB962C8B-B14F-4D97-AF65-F5344CB8AC3E}">
        <p14:creationId xmlns:p14="http://schemas.microsoft.com/office/powerpoint/2010/main" val="30919912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B7BF7BA-A3CC-2472-95C3-01C52D8B7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 fontScale="90000"/>
          </a:bodyPr>
          <a:lstStyle/>
          <a:p>
            <a:pPr algn="r"/>
            <a:r>
              <a:rPr lang="pl-PL" sz="40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Głos Filozofów:</a:t>
            </a:r>
            <a:br>
              <a:rPr lang="pl-PL" sz="40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br>
              <a:rPr lang="pl-PL" sz="40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pl-PL" sz="40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Czy mamy prawo poprawiać człowieka?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BFAD119-56B4-9607-90E0-6327C08D4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000" b="1" dirty="0">
                <a:latin typeface="Avenir Next LT Pro" panose="020B0504020202020204" pitchFamily="34" charset="0"/>
              </a:rPr>
              <a:t>Jürgen Habermas (Etyka autonomii):</a:t>
            </a:r>
          </a:p>
          <a:p>
            <a:pPr marL="0" indent="0">
              <a:buNone/>
            </a:pPr>
            <a:r>
              <a:rPr lang="pl-PL" sz="2000" dirty="0">
                <a:latin typeface="Avenir Next LT Pro" panose="020B0504020202020204" pitchFamily="34" charset="0"/>
              </a:rPr>
              <a:t> Inżynieria genetyczna narusza fundamentalną równość między ludźmi.</a:t>
            </a:r>
          </a:p>
          <a:p>
            <a:pPr marL="0" indent="0">
              <a:buNone/>
            </a:pPr>
            <a:r>
              <a:rPr lang="pl-PL" sz="2000" b="1" dirty="0">
                <a:latin typeface="Avenir Next LT Pro" panose="020B0504020202020204" pitchFamily="34" charset="0"/>
              </a:rPr>
              <a:t>Francis Fukuyama („Koniec człowieka”):</a:t>
            </a:r>
          </a:p>
          <a:p>
            <a:pPr marL="0" indent="0">
              <a:buNone/>
            </a:pPr>
            <a:r>
              <a:rPr lang="pl-PL" sz="2000" dirty="0">
                <a:latin typeface="Avenir Next LT Pro" panose="020B0504020202020204" pitchFamily="34" charset="0"/>
              </a:rPr>
              <a:t>Jeśli zmienimy naszą naturę biotechnologią, zniszczymy podstawę równości.</a:t>
            </a:r>
            <a:br>
              <a:rPr lang="pl-PL" sz="2000" dirty="0">
                <a:latin typeface="Avenir Next LT Pro" panose="020B0504020202020204" pitchFamily="34" charset="0"/>
              </a:rPr>
            </a:br>
            <a:r>
              <a:rPr lang="pl-PL" sz="2000" dirty="0">
                <a:latin typeface="Avenir Next LT Pro" panose="020B0504020202020204" pitchFamily="34" charset="0"/>
              </a:rPr>
              <a:t>Bez wspólnej natury nie ma wspólnych praw.</a:t>
            </a:r>
          </a:p>
          <a:p>
            <a:pPr marL="0" indent="0">
              <a:buNone/>
            </a:pPr>
            <a:r>
              <a:rPr lang="pl-PL" sz="2000" b="1" dirty="0">
                <a:latin typeface="Avenir Next LT Pro" panose="020B0504020202020204" pitchFamily="34" charset="0"/>
              </a:rPr>
              <a:t>Immanuel Kant (Imperatyw kategoryczny):</a:t>
            </a:r>
          </a:p>
          <a:p>
            <a:pPr marL="0" indent="0">
              <a:buNone/>
            </a:pPr>
            <a:r>
              <a:rPr lang="pl-PL" sz="2000" dirty="0">
                <a:latin typeface="Avenir Next LT Pro" panose="020B0504020202020204" pitchFamily="34" charset="0"/>
              </a:rPr>
              <a:t>Projektowanie dziecka pod konkretną funkcję (np. dawcę szpiku dla rodzeństwa, idealnego sportowca) sprowadza człowieka do roli narzędzia (środka), co jest fundamentalnie nieetyczne.</a:t>
            </a:r>
          </a:p>
          <a:p>
            <a:pPr marL="0" indent="0">
              <a:buNone/>
            </a:pPr>
            <a:r>
              <a:rPr lang="pl-PL" sz="2000" b="1" dirty="0">
                <a:latin typeface="Avenir Next LT Pro" panose="020B0504020202020204" pitchFamily="34" charset="0"/>
              </a:rPr>
              <a:t>Michael Sandel (Argument przeciwko perfekcji):</a:t>
            </a:r>
          </a:p>
          <a:p>
            <a:pPr marL="0" indent="0">
              <a:buNone/>
            </a:pPr>
            <a:r>
              <a:rPr lang="pl-PL" sz="2000" dirty="0">
                <a:latin typeface="Avenir Next LT Pro" panose="020B0504020202020204" pitchFamily="34" charset="0"/>
              </a:rPr>
              <a:t>Dążenie do pełnej kontroli nad genami niszczy solidarność społeczną.</a:t>
            </a:r>
          </a:p>
        </p:txBody>
      </p:sp>
    </p:spTree>
    <p:extLst>
      <p:ext uri="{BB962C8B-B14F-4D97-AF65-F5344CB8AC3E}">
        <p14:creationId xmlns:p14="http://schemas.microsoft.com/office/powerpoint/2010/main" val="4134676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ED87263-38E4-F156-10F9-02AEFD84A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pl-PL" b="1" dirty="0">
                <a:latin typeface="Avenir Next LT Pro" panose="020B0504020202020204" pitchFamily="34" charset="0"/>
              </a:rPr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21DDE32-AA7F-5E2C-33AA-D957B510E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617134"/>
            <a:ext cx="11023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b="1" dirty="0">
                <a:latin typeface="Avenir Next LT Pro" panose="020B0504020202020204" pitchFamily="34" charset="0"/>
              </a:rPr>
              <a:t>Nowa rzeczywistość:</a:t>
            </a:r>
            <a:endParaRPr lang="pl-PL" dirty="0">
              <a:latin typeface="Avenir Next LT Pro" panose="020B0504020202020204" pitchFamily="34" charset="0"/>
            </a:endParaRPr>
          </a:p>
          <a:p>
            <a:r>
              <a:rPr lang="pl-PL" dirty="0">
                <a:latin typeface="Avenir Next LT Pro" panose="020B0504020202020204" pitchFamily="34" charset="0"/>
              </a:rPr>
              <a:t>Możemy zmieniać ciało, psychikę, emocje i osobowość.</a:t>
            </a:r>
            <a:br>
              <a:rPr lang="pl-PL" dirty="0">
                <a:latin typeface="Avenir Next LT Pro" panose="020B0504020202020204" pitchFamily="34" charset="0"/>
              </a:rPr>
            </a:br>
            <a:r>
              <a:rPr lang="pl-PL" dirty="0">
                <a:latin typeface="Avenir Next LT Pro" panose="020B0504020202020204" pitchFamily="34" charset="0"/>
              </a:rPr>
              <a:t>W przyszłości zrobimy to dużo dokładniej.</a:t>
            </a:r>
          </a:p>
          <a:p>
            <a:r>
              <a:rPr lang="pl-PL" dirty="0">
                <a:latin typeface="Avenir Next LT Pro" panose="020B0504020202020204" pitchFamily="34" charset="0"/>
              </a:rPr>
              <a:t>Pytanie o „osobę ludzką” staje się kluczowe, bo biologia przestała być dobrym kryterium (biologię można edytować jak kod).</a:t>
            </a:r>
          </a:p>
          <a:p>
            <a:pPr marL="0" indent="0">
              <a:buNone/>
            </a:pPr>
            <a:endParaRPr lang="pl-PL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r>
              <a:rPr lang="pl-PL" b="1" dirty="0">
                <a:latin typeface="Avenir Next LT Pro" panose="020B0504020202020204" pitchFamily="34" charset="0"/>
              </a:rPr>
              <a:t>Kluczowe pytanie filozoficzne:</a:t>
            </a:r>
            <a:endParaRPr lang="pl-PL" dirty="0">
              <a:latin typeface="Avenir Next LT Pro" panose="020B0504020202020204" pitchFamily="34" charset="0"/>
            </a:endParaRPr>
          </a:p>
          <a:p>
            <a:r>
              <a:rPr lang="pl-PL" dirty="0">
                <a:latin typeface="Avenir Next LT Pro" panose="020B0504020202020204" pitchFamily="34" charset="0"/>
              </a:rPr>
              <a:t>Czy człowieka powinno się definiować przez to, jak jest zbudowany (konstrukcja), czy przez to, że jest świadomym podmiotem, który ma własne doświadczenie „JA”?</a:t>
            </a:r>
          </a:p>
          <a:p>
            <a:endParaRPr lang="pl-PL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51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8B7AD0-D265-DC52-A511-31B90BA3D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b="1" dirty="0">
                <a:latin typeface="Avenir Next LT Pro" panose="020B0504020202020204" pitchFamily="34" charset="0"/>
              </a:rPr>
              <a:t>Źródła i Inspiracje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D3C3002-E991-DC31-DCC6-FBA2E6764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286933"/>
            <a:ext cx="10515600" cy="52990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Francis Fukuyama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„Koniec człowieka”</a:t>
            </a:r>
            <a:r>
              <a:rPr lang="pl-PL" sz="2000" dirty="0">
                <a:latin typeface="Avenir Next LT Pro" panose="020B0504020202020204" pitchFamily="34" charset="0"/>
              </a:rPr>
              <a:t> -  Analiza zagrożeń dla demokracji wynikających</a:t>
            </a:r>
            <a:br>
              <a:rPr lang="pl-PL" sz="2000" dirty="0">
                <a:latin typeface="Avenir Next LT Pro" panose="020B0504020202020204" pitchFamily="34" charset="0"/>
              </a:rPr>
            </a:br>
            <a:r>
              <a:rPr lang="pl-PL" sz="2000" dirty="0">
                <a:latin typeface="Avenir Next LT Pro" panose="020B0504020202020204" pitchFamily="34" charset="0"/>
              </a:rPr>
              <a:t>z biotechnologii.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Jürgen Habermas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„Przyszłość natury ludzkiej”</a:t>
            </a:r>
            <a:r>
              <a:rPr lang="pl-PL" sz="2000" dirty="0">
                <a:latin typeface="Avenir Next LT Pro" panose="020B0504020202020204" pitchFamily="34" charset="0"/>
              </a:rPr>
              <a:t> - Traktat o autonomii jednostki w erze inżynierii genetycznej.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Michael Sandel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„Przeciwko udoskonalaniu człowieka”</a:t>
            </a:r>
            <a:r>
              <a:rPr lang="pl-PL" sz="2000" dirty="0">
                <a:latin typeface="Avenir Next LT Pro" panose="020B0504020202020204" pitchFamily="34" charset="0"/>
              </a:rPr>
              <a:t> - Krytyka dążenia do biologicznej perfekcji.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Edward Ashton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„Mickey7”</a:t>
            </a:r>
            <a:r>
              <a:rPr lang="pl-PL" sz="2000" dirty="0">
                <a:latin typeface="Avenir Next LT Pro" panose="020B0504020202020204" pitchFamily="34" charset="0"/>
              </a:rPr>
              <a:t> - Studium psychologii nieśmiertelności i powtarzalności ciała.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Aldous Huxley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„Nowy wspaniały świat”</a:t>
            </a:r>
            <a:r>
              <a:rPr lang="pl-PL" sz="2000" dirty="0">
                <a:latin typeface="Avenir Next LT Pro" panose="020B0504020202020204" pitchFamily="34" charset="0"/>
              </a:rPr>
              <a:t> - Dystopia o utracie wolności na rzecz chemicznego szczęścia (Soma).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Kazuo Ishiguro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„Nie opuszczaj mnie”</a:t>
            </a:r>
            <a:r>
              <a:rPr lang="pl-PL" sz="2000" dirty="0">
                <a:latin typeface="Avenir Next LT Pro" panose="020B0504020202020204" pitchFamily="34" charset="0"/>
              </a:rPr>
              <a:t> - Dramat etyczny dotyczący hodowli istot na organy.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Yuval Noah Harari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„Homo Deus”</a:t>
            </a:r>
            <a:r>
              <a:rPr lang="pl-PL" sz="2000" dirty="0">
                <a:latin typeface="Avenir Next LT Pro" panose="020B0504020202020204" pitchFamily="34" charset="0"/>
              </a:rPr>
              <a:t> - Wizja przyszłości, w której człowiek staje się bogiem dzięki technologii.</a:t>
            </a:r>
          </a:p>
          <a:p>
            <a:pPr>
              <a:lnSpc>
                <a:spcPct val="120000"/>
              </a:lnSpc>
            </a:pPr>
            <a:r>
              <a:rPr lang="pl-PL" sz="2000" b="1" dirty="0">
                <a:latin typeface="Avenir Next LT Pro" panose="020B0504020202020204" pitchFamily="34" charset="0"/>
              </a:rPr>
              <a:t>Richard Dawkins</a:t>
            </a:r>
            <a:r>
              <a:rPr lang="pl-PL" sz="2000" dirty="0">
                <a:latin typeface="Avenir Next LT Pro" panose="020B0504020202020204" pitchFamily="34" charset="0"/>
              </a:rPr>
              <a:t>, </a:t>
            </a:r>
            <a:r>
              <a:rPr lang="pl-PL" sz="2000" i="1" dirty="0">
                <a:latin typeface="Avenir Next LT Pro" panose="020B0504020202020204" pitchFamily="34" charset="0"/>
              </a:rPr>
              <a:t>„Samolubny gen”</a:t>
            </a:r>
            <a:r>
              <a:rPr lang="pl-PL" sz="2000" dirty="0">
                <a:latin typeface="Avenir Next LT Pro" panose="020B0504020202020204" pitchFamily="34" charset="0"/>
              </a:rPr>
              <a:t> - Biologiczne podstawy rozumienia ewolucji (jako punkt wyjścia).</a:t>
            </a:r>
          </a:p>
          <a:p>
            <a:pPr>
              <a:lnSpc>
                <a:spcPct val="120000"/>
              </a:lnSpc>
            </a:pPr>
            <a:endParaRPr lang="pl-PL" sz="2000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39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B52A47C-A7F7-6C6D-0E8A-570065820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267" y="507723"/>
            <a:ext cx="10515600" cy="565230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Kyoto University (2021-2024):</a:t>
            </a:r>
            <a:r>
              <a:rPr lang="pl-PL" sz="2400" dirty="0">
                <a:latin typeface="Avenir Next LT Pro" panose="020B0504020202020204" pitchFamily="34" charset="0"/>
              </a:rPr>
              <a:t> </a:t>
            </a:r>
            <a:r>
              <a:rPr lang="pl-PL" sz="2400" i="1" dirty="0">
                <a:latin typeface="Avenir Next LT Pro" panose="020B0504020202020204" pitchFamily="34" charset="0"/>
              </a:rPr>
              <a:t>Badania nad białkiem USAG-1</a:t>
            </a:r>
            <a:br>
              <a:rPr lang="pl-PL" sz="2400" i="1" dirty="0">
                <a:latin typeface="Avenir Next LT Pro" panose="020B0504020202020204" pitchFamily="34" charset="0"/>
              </a:rPr>
            </a:br>
            <a:r>
              <a:rPr lang="pl-PL" sz="2400" i="1" dirty="0">
                <a:latin typeface="Avenir Next LT Pro" panose="020B0504020202020204" pitchFamily="34" charset="0"/>
              </a:rPr>
              <a:t>i regeneracją uzębienia</a:t>
            </a:r>
            <a:r>
              <a:rPr lang="pl-PL" sz="2400" dirty="0">
                <a:latin typeface="Avenir Next LT Pro" panose="020B0504020202020204" pitchFamily="34" charset="0"/>
              </a:rPr>
              <a:t> (Publikacja w „Science </a:t>
            </a:r>
            <a:r>
              <a:rPr lang="pl-PL" sz="2400" dirty="0" err="1">
                <a:latin typeface="Avenir Next LT Pro" panose="020B0504020202020204" pitchFamily="34" charset="0"/>
              </a:rPr>
              <a:t>Advances</a:t>
            </a:r>
            <a:r>
              <a:rPr lang="pl-PL" sz="2400" dirty="0">
                <a:latin typeface="Avenir Next LT Pro" panose="020B0504020202020204" pitchFamily="34" charset="0"/>
              </a:rPr>
              <a:t>”).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CRISPR-Cas9:</a:t>
            </a:r>
            <a:r>
              <a:rPr lang="pl-PL" sz="2400" dirty="0">
                <a:latin typeface="Avenir Next LT Pro" panose="020B0504020202020204" pitchFamily="34" charset="0"/>
              </a:rPr>
              <a:t> Prace noblistek J. </a:t>
            </a:r>
            <a:r>
              <a:rPr lang="pl-PL" sz="2400" dirty="0" err="1">
                <a:latin typeface="Avenir Next LT Pro" panose="020B0504020202020204" pitchFamily="34" charset="0"/>
              </a:rPr>
              <a:t>Doudny</a:t>
            </a:r>
            <a:r>
              <a:rPr lang="pl-PL" sz="2400" dirty="0">
                <a:latin typeface="Avenir Next LT Pro" panose="020B0504020202020204" pitchFamily="34" charset="0"/>
              </a:rPr>
              <a:t> i E. </a:t>
            </a:r>
            <a:r>
              <a:rPr lang="pl-PL" sz="2400" dirty="0" err="1">
                <a:latin typeface="Avenir Next LT Pro" panose="020B0504020202020204" pitchFamily="34" charset="0"/>
              </a:rPr>
              <a:t>Charpentier</a:t>
            </a:r>
            <a:r>
              <a:rPr lang="pl-PL" sz="2400" dirty="0">
                <a:latin typeface="Avenir Next LT Pro" panose="020B0504020202020204" pitchFamily="34" charset="0"/>
              </a:rPr>
              <a:t> nad edycją genomu.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He Jiankui (2018):</a:t>
            </a:r>
            <a:r>
              <a:rPr lang="pl-PL" sz="2400" dirty="0">
                <a:latin typeface="Avenir Next LT Pro" panose="020B0504020202020204" pitchFamily="34" charset="0"/>
              </a:rPr>
              <a:t> Studium przypadku edycji genów bliźniaczek (odporność na HIV) - etyczna granica nauki.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UNESCO:</a:t>
            </a:r>
            <a:r>
              <a:rPr lang="pl-PL" sz="2400" dirty="0">
                <a:latin typeface="Avenir Next LT Pro" panose="020B0504020202020204" pitchFamily="34" charset="0"/>
              </a:rPr>
              <a:t> Powszechna deklaracja w sprawie genomu ludzkiego</a:t>
            </a:r>
            <a:br>
              <a:rPr lang="pl-PL" sz="2400" dirty="0">
                <a:latin typeface="Avenir Next LT Pro" panose="020B0504020202020204" pitchFamily="34" charset="0"/>
              </a:rPr>
            </a:br>
            <a:r>
              <a:rPr lang="pl-PL" sz="2400" dirty="0">
                <a:latin typeface="Avenir Next LT Pro" panose="020B0504020202020204" pitchFamily="34" charset="0"/>
              </a:rPr>
              <a:t>i praw człowieka.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Konwencja z Oviedo:</a:t>
            </a:r>
            <a:r>
              <a:rPr lang="pl-PL" sz="2400" dirty="0">
                <a:latin typeface="Avenir Next LT Pro" panose="020B0504020202020204" pitchFamily="34" charset="0"/>
              </a:rPr>
              <a:t> Europejski standard bioetyczny zakazujący modyfikacji dziedzicznych u ludzi.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„Mickey 17”</a:t>
            </a:r>
            <a:r>
              <a:rPr lang="pl-PL" sz="2400" dirty="0">
                <a:latin typeface="Avenir Next LT Pro" panose="020B0504020202020204" pitchFamily="34" charset="0"/>
              </a:rPr>
              <a:t> - Klonowanie i wymienna tożsamość.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„Gattaca”</a:t>
            </a:r>
            <a:r>
              <a:rPr lang="pl-PL" sz="2400" dirty="0">
                <a:latin typeface="Avenir Next LT Pro" panose="020B0504020202020204" pitchFamily="34" charset="0"/>
              </a:rPr>
              <a:t> - Dyskryminacja genetyczna (genobogaci vs naturalni).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„Łowca Androidów”</a:t>
            </a:r>
            <a:r>
              <a:rPr lang="pl-PL" sz="2400" dirty="0">
                <a:latin typeface="Avenir Next LT Pro" panose="020B0504020202020204" pitchFamily="34" charset="0"/>
              </a:rPr>
              <a:t> (</a:t>
            </a:r>
            <a:r>
              <a:rPr lang="pl-PL" sz="2400" i="1" dirty="0">
                <a:latin typeface="Avenir Next LT Pro" panose="020B0504020202020204" pitchFamily="34" charset="0"/>
              </a:rPr>
              <a:t>Blade Runner</a:t>
            </a:r>
            <a:r>
              <a:rPr lang="pl-PL" sz="2400" dirty="0">
                <a:latin typeface="Avenir Next LT Pro" panose="020B0504020202020204" pitchFamily="34" charset="0"/>
              </a:rPr>
              <a:t>) - Granica między biologią a sztucznym bytem.</a:t>
            </a:r>
          </a:p>
          <a:p>
            <a:pPr>
              <a:lnSpc>
                <a:spcPct val="120000"/>
              </a:lnSpc>
            </a:pPr>
            <a:r>
              <a:rPr lang="pl-PL" sz="2400" b="1" dirty="0">
                <a:latin typeface="Avenir Next LT Pro" panose="020B0504020202020204" pitchFamily="34" charset="0"/>
              </a:rPr>
              <a:t>„Wyspa”</a:t>
            </a:r>
            <a:r>
              <a:rPr lang="pl-PL" sz="2400" dirty="0">
                <a:latin typeface="Avenir Next LT Pro" panose="020B0504020202020204" pitchFamily="34" charset="0"/>
              </a:rPr>
              <a:t> - Etyka hodowli klonów dla celów medycznych.</a:t>
            </a:r>
          </a:p>
          <a:p>
            <a:pPr>
              <a:lnSpc>
                <a:spcPct val="120000"/>
              </a:lnSpc>
            </a:pPr>
            <a:endParaRPr lang="pl-PL" sz="2400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369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MaxMed UAE - Laboratory Equipment &amp; Medical Supplies Dubai">
            <a:extLst>
              <a:ext uri="{FF2B5EF4-FFF2-40B4-BE49-F238E27FC236}">
                <a16:creationId xmlns:a16="http://schemas.microsoft.com/office/drawing/2014/main" id="{AB41B687-8B3B-5AAE-7C83-3CFA738F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" b="-8"/>
          <a:stretch>
            <a:fillRect/>
          </a:stretch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12C9000-B940-2711-859D-560C738F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pl-PL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Czym jest osoba ludzka</a:t>
            </a:r>
            <a:br>
              <a:rPr lang="pl-PL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</a:br>
            <a:r>
              <a:rPr lang="pl-PL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w świecie genetycznej manipulacji?</a:t>
            </a:r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8652CA5-988B-AC04-EFD4-C08773E286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1599" y="2455479"/>
            <a:ext cx="6906491" cy="42448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0" indent="0">
              <a:buNone/>
            </a:pPr>
            <a:r>
              <a:rPr lang="pl-PL" sz="2600" b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Definicja człowieka i transhumanizm:</a:t>
            </a:r>
          </a:p>
          <a:p>
            <a: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Gdzie kończy się człowiek, a zaczyna nowy gatunek?</a:t>
            </a:r>
          </a:p>
          <a:p>
            <a:pPr marL="0" indent="0">
              <a:buNone/>
            </a:pPr>
            <a:r>
              <a:rPr lang="pl-PL" sz="2600" b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Klonowanie, projektowanie i hodowla:</a:t>
            </a:r>
            <a: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 </a:t>
            </a:r>
          </a:p>
          <a:p>
            <a: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Człowiek jako produkt.</a:t>
            </a:r>
          </a:p>
          <a:p>
            <a:pPr marL="0" indent="0">
              <a:buNone/>
            </a:pPr>
            <a:r>
              <a:rPr lang="pl-PL" sz="2600" b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Nowe systemy społeczne:</a:t>
            </a:r>
          </a:p>
          <a:p>
            <a: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Etyka, nowa klasowość i odpowiedzialność prawna.</a:t>
            </a:r>
          </a:p>
          <a:p>
            <a:pPr marL="0" indent="0">
              <a:buNone/>
            </a:pPr>
            <a:r>
              <a:rPr lang="pl-PL" sz="2600" b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Zabawa neurobiologią:</a:t>
            </a:r>
          </a:p>
          <a:p>
            <a:pPr marL="0" indent="0">
              <a:buNone/>
            </a:pPr>
            <a: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  <a:t>Manipulacja osobowością, charakterem i wizja Huxleya.</a:t>
            </a:r>
            <a:br>
              <a:rPr lang="pl-PL" sz="2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FFFFFF"/>
                </a:solidFill>
              </a:rPr>
            </a:br>
            <a:endParaRPr lang="pl-PL" altLang="pl-PL" sz="26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l-PL" altLang="pl-PL" sz="2600" b="0" i="0" u="none" strike="noStrike" cap="none" normalizeH="0" baseline="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pl-PL" altLang="pl-PL" sz="26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l-PL" altLang="pl-PL" sz="2600" b="0" i="0" u="none" strike="noStrike" cap="none" normalizeH="0" baseline="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pl-PL" altLang="pl-PL" sz="26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l-PL" altLang="pl-PL" sz="2600" b="0" i="0" u="none" strike="noStrike" cap="none" normalizeH="0" baseline="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l-PL" altLang="pl-PL" sz="2600" b="0" i="0" u="none" strike="noStrike" cap="none" normalizeH="0" baseline="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77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aradoksu Statku Tezeusza: Kiedy naprawiany obiekt przestaje być tym ...">
            <a:extLst>
              <a:ext uri="{FF2B5EF4-FFF2-40B4-BE49-F238E27FC236}">
                <a16:creationId xmlns:a16="http://schemas.microsoft.com/office/drawing/2014/main" id="{66F8A70F-7274-94CA-B36F-D70C68E0E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2B5B0438-D0B6-89A6-B7A7-8EB718315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100"/>
              <a:t>Definicja człowieka a paradoks Statku Tezeusza - Dylemat tożsamości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983C89F-F8ED-F1D0-AC2C-7D71282AF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l-PL" dirty="0"/>
              <a:t>Obecnie człowieka definiuje stabilny zestaw cech biologicznych gatunku </a:t>
            </a:r>
            <a:r>
              <a:rPr lang="pl-PL" i="1" dirty="0"/>
              <a:t>Homo sapiens</a:t>
            </a:r>
            <a:r>
              <a:rPr lang="pl-PL" dirty="0"/>
              <a:t>, gdzie różnice w genomie są symboliczne.</a:t>
            </a:r>
            <a:br>
              <a:rPr lang="pl-PL" dirty="0"/>
            </a:br>
            <a:endParaRPr lang="pl-PL" dirty="0"/>
          </a:p>
          <a:p>
            <a:r>
              <a:rPr lang="pl-PL" b="1"/>
              <a:t>Paradoks Statku Tezeusza:</a:t>
            </a:r>
            <a:r>
              <a:rPr lang="pl-PL"/>
              <a:t> Jeżeli w statku wymienimy wszystkie deski na nowe, czy to wciąż ten sam statek?</a:t>
            </a:r>
          </a:p>
          <a:p>
            <a:r>
              <a:rPr lang="pl-PL" b="1"/>
              <a:t>Biologiczna analogia:</a:t>
            </a:r>
            <a:r>
              <a:rPr lang="pl-PL"/>
              <a:t> Wymieniamy komórki przez lata i nadal mówimy „to ja”. Problem pojawia się, gdy zaczynamy wymieniać elementy konstrukcyjne gatunku, a nie tylko tkanki.</a:t>
            </a:r>
          </a:p>
          <a:p>
            <a:pPr marL="0" indent="0">
              <a:buNone/>
            </a:pPr>
            <a:r>
              <a:rPr lang="pl-PL" b="1"/>
              <a:t>Kluczowe pytanie:</a:t>
            </a:r>
            <a:endParaRPr lang="pl-PL"/>
          </a:p>
          <a:p>
            <a:pPr marL="0" indent="0">
              <a:buNone/>
            </a:pPr>
            <a:r>
              <a:rPr lang="pl-PL"/>
              <a:t>Czy człowiek genetycznie zmodyfikowany, jest nadal człowiekiem?</a:t>
            </a:r>
          </a:p>
        </p:txBody>
      </p:sp>
    </p:spTree>
    <p:extLst>
      <p:ext uri="{BB962C8B-B14F-4D97-AF65-F5344CB8AC3E}">
        <p14:creationId xmlns:p14="http://schemas.microsoft.com/office/powerpoint/2010/main" val="671550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iemne chmury i zachód słońca nad rzeką">
            <a:extLst>
              <a:ext uri="{FF2B5EF4-FFF2-40B4-BE49-F238E27FC236}">
                <a16:creationId xmlns:a16="http://schemas.microsoft.com/office/drawing/2014/main" id="{25236663-6FDA-5D24-0EE3-3129FC323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58" b="1273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9C995005-2A4B-B1B1-6671-205D461AC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100"/>
              <a:t>Płynna granica człowieczeństwa </a:t>
            </a:r>
            <a:br>
              <a:rPr lang="pl-PL" sz="3100"/>
            </a:br>
            <a:r>
              <a:rPr lang="pl-PL" sz="3100" b="1"/>
              <a:t>Trzy perspektywy – Co jest dozwolone?</a:t>
            </a:r>
            <a:endParaRPr lang="pl-PL" sz="310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1D85775-6610-6F0D-394A-C176D5C98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fontScale="92500" lnSpcReduction="20000"/>
          </a:bodyPr>
          <a:lstStyle/>
          <a:p>
            <a:r>
              <a:rPr lang="pl-PL" b="1" dirty="0"/>
              <a:t>Biologia:</a:t>
            </a:r>
            <a:r>
              <a:rPr lang="pl-PL" dirty="0"/>
              <a:t> Granica jest techniczna – „zależy, gdzie postawimy próg zgodności genetycznej”.</a:t>
            </a:r>
          </a:p>
          <a:p>
            <a:r>
              <a:rPr lang="pl-PL" b="1" dirty="0"/>
              <a:t>Filozofia:</a:t>
            </a:r>
            <a:r>
              <a:rPr lang="pl-PL" dirty="0"/>
              <a:t> „Zależy, co uważamy za istotę człowieczeństwa” (świadomość vs ciało).</a:t>
            </a:r>
          </a:p>
          <a:p>
            <a:r>
              <a:rPr lang="pl-PL" b="1" dirty="0"/>
              <a:t>Socjologia:</a:t>
            </a:r>
            <a:r>
              <a:rPr lang="pl-PL" dirty="0"/>
              <a:t> „Zależy, do czego jesteśmy przyzwyczajeni”.</a:t>
            </a:r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r>
              <a:rPr lang="pl-PL" b="1" dirty="0"/>
              <a:t>Wiążące się z tym ryzyko:</a:t>
            </a:r>
            <a:endParaRPr lang="pl-PL" dirty="0"/>
          </a:p>
          <a:p>
            <a:r>
              <a:rPr lang="pl-PL" dirty="0"/>
              <a:t>Jeśli zaczniemy naciągać definicję człowieka, w końcu zamiast mówić</a:t>
            </a:r>
            <a:br>
              <a:rPr lang="pl-PL" dirty="0"/>
            </a:br>
            <a:r>
              <a:rPr lang="pl-PL" dirty="0"/>
              <a:t>o ludziach, będziemy mówić o </a:t>
            </a:r>
            <a:r>
              <a:rPr lang="pl-PL" b="1" dirty="0"/>
              <a:t>istotach humanoidalnych</a:t>
            </a:r>
            <a:r>
              <a:rPr lang="pl-PL" dirty="0"/>
              <a:t>.</a:t>
            </a:r>
          </a:p>
          <a:p>
            <a:r>
              <a:rPr lang="pl-PL" dirty="0"/>
              <a:t>Nie ma tu jednoznacznej odpowiedzi – każdy musi ustawić własną granicę etyczną.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8406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C78624-5989-37B7-2EC4-2BD687875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100"/>
              <a:t>Genom i Ciało – Infrastruktura do odtworzenia</a:t>
            </a: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F6A7BCFC-2B82-3EC4-8E86-3249110788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7" r="31916"/>
          <a:stretch>
            <a:fillRect/>
          </a:stretch>
        </p:blipFill>
        <p:spPr bwMode="auto">
          <a:xfrm>
            <a:off x="7620351" y="10"/>
            <a:ext cx="457164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Obraz znaleziony dla: ciało układ ai">
            <a:extLst>
              <a:ext uri="{FF2B5EF4-FFF2-40B4-BE49-F238E27FC236}">
                <a16:creationId xmlns:a16="http://schemas.microsoft.com/office/drawing/2014/main" id="{1C1AE03E-8C26-3C0C-26CF-6E8F1C2BD0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7" name="AutoShape 6" descr="Obraz znaleziony dla: ciało układ ai">
            <a:extLst>
              <a:ext uri="{FF2B5EF4-FFF2-40B4-BE49-F238E27FC236}">
                <a16:creationId xmlns:a16="http://schemas.microsoft.com/office/drawing/2014/main" id="{0110D604-7EBA-6044-EDCE-DE188C33C3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9A59037F-790A-E638-184B-D8B1D765B1A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13795" y="1828801"/>
          <a:ext cx="5978072" cy="3866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413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sztuka, zrzut ekranu&#10;&#10;Zawartość wygenerowana przez AI może być niepoprawna.">
            <a:extLst>
              <a:ext uri="{FF2B5EF4-FFF2-40B4-BE49-F238E27FC236}">
                <a16:creationId xmlns:a16="http://schemas.microsoft.com/office/drawing/2014/main" id="{9D3889D5-CD5E-883F-F22C-B0D9D9E7524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9" r="433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78B9846-40E1-A016-2BC9-EA0C3439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Genom i Ciało: Klonowanie – medycyna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9ACF50F-16DE-0260-DB66-7DEAB118E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/>
          </a:bodyPr>
          <a:lstStyle/>
          <a:p>
            <a:r>
              <a:rPr lang="pl-PL" b="1" dirty="0"/>
              <a:t>Klonowanie „na części”: </a:t>
            </a:r>
            <a:r>
              <a:rPr lang="pl-PL" dirty="0"/>
              <a:t>Hodowla organów z komórek pacjenta</a:t>
            </a:r>
            <a:br>
              <a:rPr lang="pl-PL" dirty="0"/>
            </a:br>
            <a:r>
              <a:rPr lang="pl-PL" dirty="0"/>
              <a:t>lub produkcja dopasowanej krwi.</a:t>
            </a:r>
            <a:br>
              <a:rPr lang="pl-PL" dirty="0"/>
            </a:br>
            <a:endParaRPr lang="pl-PL" dirty="0"/>
          </a:p>
          <a:p>
            <a:r>
              <a:rPr lang="pl-PL" b="1" dirty="0"/>
              <a:t>Zalety:</a:t>
            </a:r>
            <a:r>
              <a:rPr lang="pl-PL" dirty="0"/>
              <a:t> Koniec z listami oczekujących na przeszczepy, koniec</a:t>
            </a:r>
            <a:br>
              <a:rPr lang="pl-PL" dirty="0"/>
            </a:br>
            <a:r>
              <a:rPr lang="pl-PL" dirty="0"/>
              <a:t>z dopasowaniem dawca-biorca, eliminacja ryzyka odrzutu.</a:t>
            </a:r>
          </a:p>
        </p:txBody>
      </p:sp>
      <p:sp>
        <p:nvSpPr>
          <p:cNvPr id="4" name="AutoShape 2" descr="Obraz znaleziony dla: genom">
            <a:extLst>
              <a:ext uri="{FF2B5EF4-FFF2-40B4-BE49-F238E27FC236}">
                <a16:creationId xmlns:a16="http://schemas.microsoft.com/office/drawing/2014/main" id="{DCC72A0F-E87E-5ADE-CE1C-76ECF4D1A2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028700"/>
            <a:ext cx="25527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5" name="AutoShape 4" descr="Obraz znaleziony dla: genom">
            <a:extLst>
              <a:ext uri="{FF2B5EF4-FFF2-40B4-BE49-F238E27FC236}">
                <a16:creationId xmlns:a16="http://schemas.microsoft.com/office/drawing/2014/main" id="{E2E3934F-6C7D-8CF6-39C0-A9136ED587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350"/>
            <a:ext cx="23050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6" name="AutoShape 6" descr="Obraz znaleziony dla: genom">
            <a:extLst>
              <a:ext uri="{FF2B5EF4-FFF2-40B4-BE49-F238E27FC236}">
                <a16:creationId xmlns:a16="http://schemas.microsoft.com/office/drawing/2014/main" id="{98A42330-24C1-AEC6-FB9F-81338A72FD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876300"/>
            <a:ext cx="270510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7" name="AutoShape 8" descr="İnsan Genom Projesi 2003 – Yaşamın Temel Kodu | Prof. Dr. Mustafa ÖZDOĞAN">
            <a:extLst>
              <a:ext uri="{FF2B5EF4-FFF2-40B4-BE49-F238E27FC236}">
                <a16:creationId xmlns:a16="http://schemas.microsoft.com/office/drawing/2014/main" id="{ABBAAFC6-EE5C-BC89-8947-436DA94F8C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028700"/>
            <a:ext cx="25527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2921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E997CB1F-CA8E-6E56-ACC2-7E031080F5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t="15438" b="1030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1DA2160-BBFA-3F11-4E5C-5A9E8086A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Etyka hodowli: Ciało jako magazyn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9FA2A4-9E78-FEF6-0306-960D2BF75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dirty="0"/>
              <a:t>Jeśli można hodować same organy, dlaczego by nie wyhodować całego ciała i wyjąć z niego tego, co potrzebne?</a:t>
            </a:r>
          </a:p>
          <a:p>
            <a:pPr marL="0" indent="0">
              <a:buNone/>
            </a:pPr>
            <a:r>
              <a:rPr lang="pl-PL" dirty="0"/>
              <a:t>Wizja ciał pozbawionych świadomości, traktowanych jako magazyn części zamiennych.</a:t>
            </a:r>
          </a:p>
          <a:p>
            <a:pPr marL="0" indent="0">
              <a:buNone/>
            </a:pPr>
            <a:r>
              <a:rPr lang="pl-PL" b="1" dirty="0"/>
              <a:t>Konflikt moralny:</a:t>
            </a:r>
            <a:endParaRPr lang="pl-PL"/>
          </a:p>
          <a:p>
            <a:r>
              <a:rPr lang="pl-PL" dirty="0"/>
              <a:t>Czy jeśli ciało jest genetycznie kompletne, mamy je uznać za człowieka, czy tylko za biologiczny produkt?</a:t>
            </a:r>
          </a:p>
          <a:p>
            <a:r>
              <a:rPr lang="pl-PL" dirty="0"/>
              <a:t>Klon człowieka staje się w tym ujęciu towarem, a nie podmiotem prawa.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8063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ruk 3D w medycynie zaskakuje.Tkanka mózgowa imituje ludzką">
            <a:extLst>
              <a:ext uri="{FF2B5EF4-FFF2-40B4-BE49-F238E27FC236}">
                <a16:creationId xmlns:a16="http://schemas.microsoft.com/office/drawing/2014/main" id="{530CD4BC-64F9-80F0-3811-12BDCA385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D53D4D70-E2DE-71B5-4916-EFE7D4143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pl-PL" dirty="0"/>
              <a:t>Człowiek „z drukarki” – Klonowane naczynia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C680284-9F72-8FF0-95E2-D19B3A91F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l-PL" b="1" dirty="0"/>
              <a:t>Scenariusz A: Klon bez pamięci (Tabula Rasa)</a:t>
            </a:r>
            <a:endParaRPr lang="pl-PL" dirty="0"/>
          </a:p>
          <a:p>
            <a:r>
              <a:rPr lang="pl-PL" dirty="0"/>
              <a:t>Twoje ciało, ale puste psychicznie. Nie wie kim jest, nie ma historii ani doświadczeń. </a:t>
            </a:r>
          </a:p>
          <a:p>
            <a:r>
              <a:rPr lang="pl-PL" dirty="0"/>
              <a:t>Jest praktycznie tablicą, na której można zapisać wszystko, poprzez wychowywanie lub programowanie.</a:t>
            </a:r>
          </a:p>
          <a:p>
            <a:pPr marL="0" indent="0">
              <a:buNone/>
            </a:pPr>
            <a:r>
              <a:rPr lang="pl-PL" b="1" dirty="0"/>
              <a:t>Zastosowanie:</a:t>
            </a:r>
            <a:endParaRPr lang="pl-PL"/>
          </a:p>
          <a:p>
            <a:r>
              <a:rPr lang="pl-PL" dirty="0"/>
              <a:t>W rękach państwa lub korporacji to wymarzony pracownik:</a:t>
            </a:r>
            <a:br>
              <a:rPr lang="pl-PL" dirty="0"/>
            </a:br>
            <a:r>
              <a:rPr lang="pl-PL" dirty="0"/>
              <a:t>brak przeszłości, brak buntu, brak autonomii.</a:t>
            </a:r>
          </a:p>
          <a:p>
            <a:r>
              <a:rPr lang="pl-PL" dirty="0"/>
              <a:t>Wersja najbardziej odhumanizowana – osoba, która nawet nie zdążyła stać się osobą.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5378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868</TotalTime>
  <Words>1944</Words>
  <Application>Microsoft Office PowerPoint</Application>
  <PresentationFormat>Widescreen</PresentationFormat>
  <Paragraphs>168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Aptos</vt:lpstr>
      <vt:lpstr>Aptos Display</vt:lpstr>
      <vt:lpstr>Arial</vt:lpstr>
      <vt:lpstr>Avenir Next LT Pro</vt:lpstr>
      <vt:lpstr>Calibri</vt:lpstr>
      <vt:lpstr>Office Theme</vt:lpstr>
      <vt:lpstr> Inżynieria człowieka w świecie nowoczesnej medycyny</vt:lpstr>
      <vt:lpstr>PowerPoint Presentation</vt:lpstr>
      <vt:lpstr>Czym jest osoba ludzka w świecie genetycznej manipulacji?</vt:lpstr>
      <vt:lpstr>Definicja człowieka a paradoks Statku Tezeusza - Dylemat tożsamości</vt:lpstr>
      <vt:lpstr>Płynna granica człowieczeństwa  Trzy perspektywy – Co jest dozwolone?</vt:lpstr>
      <vt:lpstr>Genom i Ciało – Infrastruktura do odtworzenia</vt:lpstr>
      <vt:lpstr>Genom i Ciało: Klonowanie – medycyna</vt:lpstr>
      <vt:lpstr>Etyka hodowli: Ciało jako magazyn</vt:lpstr>
      <vt:lpstr>Człowiek „z drukarki” – Klonowane naczynia</vt:lpstr>
      <vt:lpstr>Klon z pamięcią – Przypadek „Mickey 17”</vt:lpstr>
      <vt:lpstr>Klonowanie - prawa człowieka</vt:lpstr>
      <vt:lpstr>Kryzys tożsamości w świecie klonów</vt:lpstr>
      <vt:lpstr>Projektowanie dzieci – na zamówienie </vt:lpstr>
      <vt:lpstr>Nowa klasowość biologiczna</vt:lpstr>
      <vt:lpstr>Problemy prawne inżynierii genomu</vt:lpstr>
      <vt:lpstr>Psychika jako system: Osobowość a Charakter</vt:lpstr>
      <vt:lpstr>Farmakologiczna manipulacja osobowością</vt:lpstr>
      <vt:lpstr>Nowy wspaniały świat Aldousa Huxleya</vt:lpstr>
      <vt:lpstr>Manipulacja charakteru - droga na skróty</vt:lpstr>
      <vt:lpstr>Bio-hacking i Inżynieria Ciała</vt:lpstr>
      <vt:lpstr>Granice gatunku Transhumanizm</vt:lpstr>
      <vt:lpstr>Głos Filozofów:  Czy mamy prawo poprawiać człowieka?</vt:lpstr>
      <vt:lpstr>Podsumowanie</vt:lpstr>
      <vt:lpstr>Źródła i Inspiracje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Mateusz Dziedzic (290286)</dc:creator>
  <cp:lastModifiedBy>Piotr Łukasiewicz</cp:lastModifiedBy>
  <cp:revision>8</cp:revision>
  <dcterms:created xsi:type="dcterms:W3CDTF">2026-01-28T16:07:41Z</dcterms:created>
  <dcterms:modified xsi:type="dcterms:W3CDTF">2026-01-30T09:42:53Z</dcterms:modified>
</cp:coreProperties>
</file>

<file path=docProps/thumbnail.jpeg>
</file>